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1"/>
  </p:sldMasterIdLst>
  <p:notesMasterIdLst>
    <p:notesMasterId r:id="rId23"/>
  </p:notesMasterIdLst>
  <p:sldIdLst>
    <p:sldId id="282" r:id="rId2"/>
    <p:sldId id="277" r:id="rId3"/>
    <p:sldId id="285" r:id="rId4"/>
    <p:sldId id="286" r:id="rId5"/>
    <p:sldId id="287" r:id="rId6"/>
    <p:sldId id="264" r:id="rId7"/>
    <p:sldId id="276" r:id="rId8"/>
    <p:sldId id="283" r:id="rId9"/>
    <p:sldId id="257" r:id="rId10"/>
    <p:sldId id="274" r:id="rId11"/>
    <p:sldId id="275" r:id="rId12"/>
    <p:sldId id="284" r:id="rId13"/>
    <p:sldId id="270" r:id="rId14"/>
    <p:sldId id="271" r:id="rId15"/>
    <p:sldId id="272" r:id="rId16"/>
    <p:sldId id="290" r:id="rId17"/>
    <p:sldId id="278" r:id="rId18"/>
    <p:sldId id="273" r:id="rId19"/>
    <p:sldId id="291" r:id="rId20"/>
    <p:sldId id="292"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014ED9-B0AB-42D2-9882-09DC51AB019C}" type="datetimeFigureOut">
              <a:rPr lang="en-US" smtClean="0"/>
              <a:t>9/14/2019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DAC875-7C19-4C56-A64E-16196F92AE86}" type="slidenum">
              <a:rPr lang="en-US" smtClean="0"/>
              <a:t>‹#›</a:t>
            </a:fld>
            <a:endParaRPr lang="en-US"/>
          </a:p>
        </p:txBody>
      </p:sp>
    </p:spTree>
    <p:extLst>
      <p:ext uri="{BB962C8B-B14F-4D97-AF65-F5344CB8AC3E}">
        <p14:creationId xmlns:p14="http://schemas.microsoft.com/office/powerpoint/2010/main" val="1654402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DAC875-7C19-4C56-A64E-16196F92AE86}" type="slidenum">
              <a:rPr lang="en-US" smtClean="0"/>
              <a:t>11</a:t>
            </a:fld>
            <a:endParaRPr lang="en-US"/>
          </a:p>
        </p:txBody>
      </p:sp>
    </p:spTree>
    <p:extLst>
      <p:ext uri="{BB962C8B-B14F-4D97-AF65-F5344CB8AC3E}">
        <p14:creationId xmlns:p14="http://schemas.microsoft.com/office/powerpoint/2010/main" val="562690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DAC875-7C19-4C56-A64E-16196F92AE86}" type="slidenum">
              <a:rPr lang="en-US" smtClean="0"/>
              <a:t>13</a:t>
            </a:fld>
            <a:endParaRPr lang="en-US"/>
          </a:p>
        </p:txBody>
      </p:sp>
    </p:spTree>
    <p:extLst>
      <p:ext uri="{BB962C8B-B14F-4D97-AF65-F5344CB8AC3E}">
        <p14:creationId xmlns:p14="http://schemas.microsoft.com/office/powerpoint/2010/main" val="383510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4349587-DD65-45E2-B77E-50B44BB34FDF}" type="datetimeFigureOut">
              <a:rPr lang="en-US" smtClean="0"/>
              <a:t>9/14/2019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416321173"/>
      </p:ext>
    </p:extLst>
  </p:cSld>
  <p:clrMapOvr>
    <a:masterClrMapping/>
  </p:clrMapOvr>
  <p:extLst>
    <p:ext uri="{DCECCB84-F9BA-43D5-87BE-67443E8EF086}">
      <p15:sldGuideLst xmlns:p15="http://schemas.microsoft.com/office/powerpoint/2012/main" xmlns=""/>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n-US" smtClean="0"/>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smtClean="0"/>
              <a:t>Click icon to add picture</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4349587-DD65-45E2-B77E-50B44BB34FDF}" type="datetimeFigureOut">
              <a:rPr lang="en-US" smtClean="0"/>
              <a:t>9/14/2019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75019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US" smtClean="0"/>
              <a:t>Edit Master text styles</a:t>
            </a:r>
          </a:p>
        </p:txBody>
      </p:sp>
      <p:sp>
        <p:nvSpPr>
          <p:cNvPr id="4" name="Date Placeholder 3"/>
          <p:cNvSpPr>
            <a:spLocks noGrp="1"/>
          </p:cNvSpPr>
          <p:nvPr>
            <p:ph type="dt" sz="half" idx="10"/>
          </p:nvPr>
        </p:nvSpPr>
        <p:spPr/>
        <p:txBody>
          <a:bodyPr/>
          <a:lstStyle/>
          <a:p>
            <a:fld id="{74349587-DD65-45E2-B77E-50B44BB34FDF}" type="datetimeFigureOut">
              <a:rPr lang="en-US" smtClean="0"/>
              <a:t>9/14/2019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2798735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US" smtClean="0"/>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US" smtClean="0"/>
              <a:t>Edit Master text styles</a:t>
            </a:r>
          </a:p>
        </p:txBody>
      </p:sp>
      <p:sp>
        <p:nvSpPr>
          <p:cNvPr id="2" name="Date Placeholder 1"/>
          <p:cNvSpPr>
            <a:spLocks noGrp="1"/>
          </p:cNvSpPr>
          <p:nvPr>
            <p:ph type="dt" sz="half" idx="10"/>
          </p:nvPr>
        </p:nvSpPr>
        <p:spPr/>
        <p:txBody>
          <a:bodyPr/>
          <a:lstStyle/>
          <a:p>
            <a:fld id="{74349587-DD65-45E2-B77E-50B44BB34FDF}" type="datetimeFigureOut">
              <a:rPr lang="en-US" smtClean="0"/>
              <a:t>9/14/2019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316337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4349587-DD65-45E2-B77E-50B44BB34FDF}" type="datetimeFigureOut">
              <a:rPr lang="en-US" smtClean="0"/>
              <a:t>9/14/2019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7151564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4349587-DD65-45E2-B77E-50B44BB34FDF}" type="datetimeFigureOut">
              <a:rPr lang="en-US" smtClean="0"/>
              <a:t>9/14/2019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493839641"/>
      </p:ext>
    </p:extLst>
  </p:cSld>
  <p:clrMapOvr>
    <a:masterClrMapping/>
  </p:clrMapOvr>
  <p:extLst>
    <p:ext uri="{DCECCB84-F9BA-43D5-87BE-67443E8EF086}">
      <p15:sldGuideLst xmlns:p15="http://schemas.microsoft.com/office/powerpoint/2012/main" xmlns=""/>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4349587-DD65-45E2-B77E-50B44BB34FDF}" type="datetimeFigureOut">
              <a:rPr lang="en-US" smtClean="0"/>
              <a:t>9/14/2019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39689069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74349587-DD65-45E2-B77E-50B44BB34FDF}" type="datetimeFigureOut">
              <a:rPr lang="en-US" smtClean="0"/>
              <a:t>9/14/2019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1771668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4349587-DD65-45E2-B77E-50B44BB34FDF}" type="datetimeFigureOut">
              <a:rPr lang="en-US" smtClean="0"/>
              <a:t>9/14/2019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1443453369"/>
      </p:ext>
    </p:extLst>
  </p:cSld>
  <p:clrMapOvr>
    <a:masterClrMapping/>
  </p:clrMapOvr>
  <p:extLst>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4349587-DD65-45E2-B77E-50B44BB34FDF}" type="datetimeFigureOut">
              <a:rPr lang="en-US" smtClean="0"/>
              <a:t>9/14/2019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2337940176"/>
      </p:ext>
    </p:extLst>
  </p:cSld>
  <p:clrMapOvr>
    <a:masterClrMapping/>
  </p:clrMapOvr>
  <p:extLst>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4349587-DD65-45E2-B77E-50B44BB34FDF}" type="datetimeFigureOut">
              <a:rPr lang="en-US" smtClean="0"/>
              <a:t>9/14/2019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2599512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349587-DD65-45E2-B77E-50B44BB34FDF}" type="datetimeFigureOut">
              <a:rPr lang="en-US" smtClean="0"/>
              <a:t>9/14/2019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1513584633"/>
      </p:ext>
    </p:extLst>
  </p:cSld>
  <p:clrMapOvr>
    <a:masterClrMapping/>
  </p:clrMapOvr>
  <p:extLst>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74349587-DD65-45E2-B77E-50B44BB34FDF}" type="datetimeFigureOut">
              <a:rPr lang="en-US" smtClean="0"/>
              <a:t>9/14/2019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3024313328"/>
      </p:ext>
    </p:extLst>
  </p:cSld>
  <p:clrMapOvr>
    <a:masterClrMapping/>
  </p:clrMapOvr>
  <p:extLst>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n-US" smtClean="0"/>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smtClean="0"/>
              <a:t>Click icon to add picture</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2914357" y="6041361"/>
            <a:ext cx="732659" cy="365125"/>
          </a:xfrm>
        </p:spPr>
        <p:txBody>
          <a:bodyPr/>
          <a:lstStyle/>
          <a:p>
            <a:fld id="{74349587-DD65-45E2-B77E-50B44BB34FDF}" type="datetimeFigureOut">
              <a:rPr lang="en-US" smtClean="0"/>
              <a:t>9/14/2019</a:t>
            </a:fld>
            <a:endParaRPr lang="en-US"/>
          </a:p>
        </p:txBody>
      </p:sp>
      <p:sp>
        <p:nvSpPr>
          <p:cNvPr id="6" name="Footer Placeholder 5"/>
          <p:cNvSpPr>
            <a:spLocks noGrp="1"/>
          </p:cNvSpPr>
          <p:nvPr>
            <p:ph type="ftr" sz="quarter" idx="11"/>
          </p:nvPr>
        </p:nvSpPr>
        <p:spPr>
          <a:xfrm>
            <a:off x="442797" y="6041361"/>
            <a:ext cx="2471560" cy="365125"/>
          </a:xfrm>
        </p:spPr>
        <p:txBody>
          <a:bodyPr/>
          <a:lstStyle/>
          <a:p>
            <a:endParaRPr lang="en-US"/>
          </a:p>
        </p:txBody>
      </p:sp>
      <p:sp>
        <p:nvSpPr>
          <p:cNvPr id="7" name="Slide Number Placeholder 6"/>
          <p:cNvSpPr>
            <a:spLocks noGrp="1"/>
          </p:cNvSpPr>
          <p:nvPr>
            <p:ph type="sldNum" sz="quarter" idx="12"/>
          </p:nvPr>
        </p:nvSpPr>
        <p:spPr>
          <a:xfrm>
            <a:off x="3647017" y="5915887"/>
            <a:ext cx="796616" cy="490599"/>
          </a:xfrm>
        </p:spPr>
        <p:txBody>
          <a:bodyPr/>
          <a:lstStyle/>
          <a:p>
            <a:fld id="{29C72642-E582-4C44-9B76-37E1E19B9913}" type="slidenum">
              <a:rPr lang="en-US" smtClean="0"/>
              <a:t>‹#›</a:t>
            </a:fld>
            <a:endParaRPr lang="en-US"/>
          </a:p>
        </p:txBody>
      </p:sp>
    </p:spTree>
    <p:extLst>
      <p:ext uri="{BB962C8B-B14F-4D97-AF65-F5344CB8AC3E}">
        <p14:creationId xmlns:p14="http://schemas.microsoft.com/office/powerpoint/2010/main" val="1952594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en-US"/>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74349587-DD65-45E2-B77E-50B44BB34FDF}" type="datetimeFigureOut">
              <a:rPr lang="en-US" smtClean="0"/>
              <a:t>9/14/2019</a:t>
            </a:fld>
            <a:endParaRPr lang="en-US"/>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29C72642-E582-4C44-9B76-37E1E19B9913}" type="slidenum">
              <a:rPr lang="en-US" smtClean="0"/>
              <a:t>‹#›</a:t>
            </a:fld>
            <a:endParaRPr lang="en-US"/>
          </a:p>
        </p:txBody>
      </p:sp>
    </p:spTree>
    <p:extLst>
      <p:ext uri="{BB962C8B-B14F-4D97-AF65-F5344CB8AC3E}">
        <p14:creationId xmlns:p14="http://schemas.microsoft.com/office/powerpoint/2010/main" val="2884746131"/>
      </p:ext>
    </p:extLst>
  </p:cSld>
  <p:clrMap bg1="dk1" tx1="lt1" bg2="dk2" tx2="lt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 id="2147483996" r:id="rId12"/>
    <p:sldLayoutId id="2147483997" r:id="rId13"/>
    <p:sldLayoutId id="2147483998"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rtl="1"/>
            <a:endParaRPr lang="en-US" dirty="0"/>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0"/>
            <a:ext cx="8736106" cy="632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11041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          اهداف (ادامه)</a:t>
            </a:r>
            <a:endParaRPr lang="en-US" dirty="0"/>
          </a:p>
        </p:txBody>
      </p:sp>
      <p:sp>
        <p:nvSpPr>
          <p:cNvPr id="3" name="Content Placeholder 2"/>
          <p:cNvSpPr>
            <a:spLocks noGrp="1"/>
          </p:cNvSpPr>
          <p:nvPr>
            <p:ph idx="1"/>
          </p:nvPr>
        </p:nvSpPr>
        <p:spPr/>
        <p:txBody>
          <a:bodyPr/>
          <a:lstStyle/>
          <a:p>
            <a:pPr algn="r" rtl="1"/>
            <a:r>
              <a:rPr lang="fa-IR" dirty="0" smtClean="0"/>
              <a:t>خوشایند سازی فرایند زایمان برای مادر و پذیرش باروری مجدد.</a:t>
            </a:r>
          </a:p>
          <a:p>
            <a:pPr algn="r" rtl="1"/>
            <a:r>
              <a:rPr lang="fa-IR" dirty="0" smtClean="0"/>
              <a:t>تکمیل خانواده و تعداد فرزندان در جوانی والدین.</a:t>
            </a:r>
          </a:p>
          <a:p>
            <a:pPr lvl="0" algn="r" rtl="1">
              <a:buClr>
                <a:srgbClr val="00C6BB"/>
              </a:buClr>
            </a:pPr>
            <a:r>
              <a:rPr lang="fa-IR" dirty="0">
                <a:solidFill>
                  <a:prstClr val="white"/>
                </a:solidFill>
              </a:rPr>
              <a:t>اموزش به پدر و مادر و آمادگی برای والد شدن.</a:t>
            </a:r>
          </a:p>
          <a:p>
            <a:pPr algn="r" rtl="1"/>
            <a:r>
              <a:rPr lang="fa-IR" dirty="0" smtClean="0"/>
              <a:t>آموزش علائم خطر بارداری و نوزادی.</a:t>
            </a:r>
          </a:p>
          <a:p>
            <a:pPr algn="r" rtl="1"/>
            <a:r>
              <a:rPr lang="fa-IR" dirty="0" smtClean="0"/>
              <a:t>آموزش شیردهی وفواید شیر مادر.</a:t>
            </a:r>
          </a:p>
          <a:p>
            <a:pPr algn="r" rtl="1"/>
            <a:r>
              <a:rPr lang="fa-IR" dirty="0" smtClean="0"/>
              <a:t>آموزش مراقبت از نوزاد.</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3810000"/>
            <a:ext cx="34290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8642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dirty="0"/>
              <a:t> </a:t>
            </a:r>
            <a:r>
              <a:rPr lang="fa-IR" dirty="0" smtClean="0"/>
              <a:t>         کلاس آمادگی برای زایمان</a:t>
            </a:r>
            <a:endParaRPr lang="en-US" dirty="0"/>
          </a:p>
        </p:txBody>
      </p:sp>
      <p:sp>
        <p:nvSpPr>
          <p:cNvPr id="3" name="Content Placeholder 2"/>
          <p:cNvSpPr>
            <a:spLocks noGrp="1"/>
          </p:cNvSpPr>
          <p:nvPr>
            <p:ph idx="1"/>
          </p:nvPr>
        </p:nvSpPr>
        <p:spPr/>
        <p:txBody>
          <a:bodyPr/>
          <a:lstStyle/>
          <a:p>
            <a:pPr algn="r" rtl="1"/>
            <a:r>
              <a:rPr lang="fa-IR" dirty="0"/>
              <a:t>طول دوره آموزش: كلاس ها از نيمه دوم بارداري(هفته 20) براي هرزن باردار شروع مي شودو در هفته 37 به پايان ميرسد، تعداد كلاسها 8 جلسه مي باشد.</a:t>
            </a:r>
          </a:p>
          <a:p>
            <a:pPr algn="r" rtl="1"/>
            <a:r>
              <a:rPr lang="fa-IR" dirty="0"/>
              <a:t> هر جلسه90 دقيقه مي باشد15 دقيقه اول پرسش و پاسخ،45 دقيقه تئوري15 دقيقه تمرين و تن آرامي و15 دقيقه آخر به  ورزش اختصاص دارد.</a:t>
            </a:r>
          </a:p>
          <a:p>
            <a:pPr algn="r" rtl="1"/>
            <a:endParaRPr lang="en-US" dirty="0"/>
          </a:p>
        </p:txBody>
      </p:sp>
    </p:spTree>
    <p:extLst>
      <p:ext uri="{BB962C8B-B14F-4D97-AF65-F5344CB8AC3E}">
        <p14:creationId xmlns:p14="http://schemas.microsoft.com/office/powerpoint/2010/main" val="3905132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2628" y="1828800"/>
            <a:ext cx="4358609" cy="3428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524000"/>
            <a:ext cx="3581400" cy="3620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22813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dirty="0" smtClean="0"/>
              <a:t>در هر كلاس حداكثر 10 خانم باردار و همراهش شركت ميكنند. (همسر، مادر، خواهر، دوست....) مطالب تئوري و تمرين هاي عملي به صورت گروهي در كلاس  اجرا مي شود.فيلم آموزشي مربوط به همان جلسه  نمايش داده مي شود .</a:t>
            </a:r>
          </a:p>
          <a:p>
            <a:pPr algn="r" rtl="1"/>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4386942"/>
            <a:ext cx="3200400" cy="2242457"/>
          </a:xfrm>
          <a:prstGeom prst="rect">
            <a:avLst/>
          </a:prstGeom>
        </p:spPr>
      </p:pic>
    </p:spTree>
    <p:extLst>
      <p:ext uri="{BB962C8B-B14F-4D97-AF65-F5344CB8AC3E}">
        <p14:creationId xmlns:p14="http://schemas.microsoft.com/office/powerpoint/2010/main" val="2912584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algn="r" rtl="1"/>
            <a:r>
              <a:rPr lang="fa-IR" dirty="0" smtClean="0"/>
              <a:t>وسايل آموزشي: </a:t>
            </a:r>
          </a:p>
          <a:p>
            <a:pPr algn="r" rtl="1"/>
            <a:r>
              <a:rPr lang="fa-IR" dirty="0" smtClean="0"/>
              <a:t> كتاب آموزشي، فيلم آموزشي، پخش صوت ، نوار موسيقي پوستر ، توپ تولد ، حلقه هولاهوپ، وايت بورد، ويدئو، تلويزيون</a:t>
            </a:r>
          </a:p>
          <a:p>
            <a:pPr algn="r" rtl="1"/>
            <a:r>
              <a:rPr lang="fa-IR" dirty="0" smtClean="0"/>
              <a:t>فضاي آموزشي:  </a:t>
            </a:r>
          </a:p>
          <a:p>
            <a:pPr algn="r" rtl="1"/>
            <a:r>
              <a:rPr lang="fa-IR" dirty="0" smtClean="0"/>
              <a:t> كل فضا 70 مترمربع شامل يك اتاق  40 متر مربع  تودر تو  براي آموزش تئوري و عملي و نمايش فيلم  ، اتاق معاينه ، فضاي انتظار ، رختكنو سرويس بهداشتي .</a:t>
            </a:r>
          </a:p>
          <a:p>
            <a:pPr algn="r" rtl="1"/>
            <a:r>
              <a:rPr lang="fa-IR" dirty="0" smtClean="0"/>
              <a:t> تجهيزات :</a:t>
            </a:r>
          </a:p>
          <a:p>
            <a:pPr algn="r" rtl="1"/>
            <a:r>
              <a:rPr lang="fa-IR" dirty="0" smtClean="0"/>
              <a:t> ترازوي بزرگسال ، دستگاه سوني كيت، دستگاه فشارسنج و گوشي، تعدادي بالش كوچك، تشك ورزشي تعدادي ملحفه، تعدادي ليوان يكبار مصرف ، روغن يا پودربچه </a:t>
            </a:r>
          </a:p>
          <a:p>
            <a:pPr algn="r" rtl="1"/>
            <a:endParaRPr lang="en-US" dirty="0"/>
          </a:p>
        </p:txBody>
      </p:sp>
    </p:spTree>
    <p:extLst>
      <p:ext uri="{BB962C8B-B14F-4D97-AF65-F5344CB8AC3E}">
        <p14:creationId xmlns:p14="http://schemas.microsoft.com/office/powerpoint/2010/main" val="3598357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85681" y="2326242"/>
            <a:ext cx="4572638" cy="3429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70663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sz="3200" dirty="0" smtClean="0"/>
              <a:t>کلاس های آمادگی برای زایمان در معاونت بهداشت دانشگاه علوم پزشکی اراک</a:t>
            </a:r>
            <a:endParaRPr lang="en-US" sz="3200" dirty="0"/>
          </a:p>
        </p:txBody>
      </p:sp>
      <p:sp>
        <p:nvSpPr>
          <p:cNvPr id="3" name="Content Placeholder 2"/>
          <p:cNvSpPr>
            <a:spLocks noGrp="1"/>
          </p:cNvSpPr>
          <p:nvPr>
            <p:ph idx="1"/>
          </p:nvPr>
        </p:nvSpPr>
        <p:spPr/>
        <p:txBody>
          <a:bodyPr/>
          <a:lstStyle/>
          <a:p>
            <a:pPr algn="r" rtl="1"/>
            <a:r>
              <a:rPr lang="fa-IR" dirty="0" smtClean="0"/>
              <a:t>شروع برنامه از سال 94 با 9 کلاس در 9 شهرستان.</a:t>
            </a:r>
          </a:p>
          <a:p>
            <a:pPr algn="r" rtl="1"/>
            <a:r>
              <a:rPr lang="fa-IR" dirty="0" smtClean="0"/>
              <a:t>تا پایان سال 97 تعدا کلاس های فعال به 26 کلاس در 9 شهرستان رسید.</a:t>
            </a:r>
          </a:p>
          <a:p>
            <a:pPr algn="r" rtl="1"/>
            <a:r>
              <a:rPr lang="fa-IR" dirty="0" smtClean="0"/>
              <a:t>فعال کردن 5 کلاس آمادگی برای زایمان در شیفت عصر در سطح استان( 2 کلاس در شهرستان اراک)</a:t>
            </a:r>
            <a:endParaRPr lang="en-US" dirty="0"/>
          </a:p>
        </p:txBody>
      </p:sp>
    </p:spTree>
    <p:extLst>
      <p:ext uri="{BB962C8B-B14F-4D97-AF65-F5344CB8AC3E}">
        <p14:creationId xmlns:p14="http://schemas.microsoft.com/office/powerpoint/2010/main" val="3898370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fa-IR" dirty="0" smtClean="0"/>
              <a:t>مزایای زایمان طبیعی نسبت به سزارین</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85020933"/>
              </p:ext>
            </p:extLst>
          </p:nvPr>
        </p:nvGraphicFramePr>
        <p:xfrm>
          <a:off x="809625" y="2222500"/>
          <a:ext cx="7524750" cy="3576320"/>
        </p:xfrm>
        <a:graphic>
          <a:graphicData uri="http://schemas.openxmlformats.org/drawingml/2006/table">
            <a:tbl>
              <a:tblPr firstRow="1" bandRow="1">
                <a:tableStyleId>{5C22544A-7EE6-4342-B048-85BDC9FD1C3A}</a:tableStyleId>
              </a:tblPr>
              <a:tblGrid>
                <a:gridCol w="2508250">
                  <a:extLst>
                    <a:ext uri="{9D8B030D-6E8A-4147-A177-3AD203B41FA5}">
                      <a16:colId xmlns:a16="http://schemas.microsoft.com/office/drawing/2014/main" xmlns="" val="20000"/>
                    </a:ext>
                  </a:extLst>
                </a:gridCol>
                <a:gridCol w="2508250">
                  <a:extLst>
                    <a:ext uri="{9D8B030D-6E8A-4147-A177-3AD203B41FA5}">
                      <a16:colId xmlns:a16="http://schemas.microsoft.com/office/drawing/2014/main" xmlns="" val="20001"/>
                    </a:ext>
                  </a:extLst>
                </a:gridCol>
                <a:gridCol w="2508250">
                  <a:extLst>
                    <a:ext uri="{9D8B030D-6E8A-4147-A177-3AD203B41FA5}">
                      <a16:colId xmlns:a16="http://schemas.microsoft.com/office/drawing/2014/main" xmlns="" val="20002"/>
                    </a:ext>
                  </a:extLst>
                </a:gridCol>
              </a:tblGrid>
              <a:tr h="370840">
                <a:tc>
                  <a:txBody>
                    <a:bodyPr/>
                    <a:lstStyle/>
                    <a:p>
                      <a:pPr algn="r" rtl="1"/>
                      <a:r>
                        <a:rPr lang="fa-IR" dirty="0" smtClean="0"/>
                        <a:t>زایمان سزارین</a:t>
                      </a:r>
                      <a:endParaRPr lang="en-US" dirty="0"/>
                    </a:p>
                  </a:txBody>
                  <a:tcPr marL="83607" marR="83607"/>
                </a:tc>
                <a:tc>
                  <a:txBody>
                    <a:bodyPr/>
                    <a:lstStyle/>
                    <a:p>
                      <a:pPr algn="r" rtl="1"/>
                      <a:r>
                        <a:rPr lang="fa-IR" dirty="0" smtClean="0"/>
                        <a:t>زایمان</a:t>
                      </a:r>
                      <a:r>
                        <a:rPr lang="fa-IR" baseline="0" dirty="0" smtClean="0"/>
                        <a:t> طبیعی </a:t>
                      </a:r>
                      <a:endParaRPr lang="en-US" dirty="0"/>
                    </a:p>
                  </a:txBody>
                  <a:tcPr marL="83607" marR="83607"/>
                </a:tc>
                <a:tc>
                  <a:txBody>
                    <a:bodyPr/>
                    <a:lstStyle/>
                    <a:p>
                      <a:pPr algn="r" rtl="1"/>
                      <a:r>
                        <a:rPr lang="fa-IR" dirty="0" smtClean="0"/>
                        <a:t>موضوع</a:t>
                      </a:r>
                      <a:endParaRPr lang="en-US" dirty="0"/>
                    </a:p>
                  </a:txBody>
                  <a:tcPr marL="83607" marR="83607"/>
                </a:tc>
                <a:extLst>
                  <a:ext uri="{0D108BD9-81ED-4DB2-BD59-A6C34878D82A}">
                    <a16:rowId xmlns:a16="http://schemas.microsoft.com/office/drawing/2014/main" xmlns="" val="10000"/>
                  </a:ext>
                </a:extLst>
              </a:tr>
              <a:tr h="370840">
                <a:tc>
                  <a:txBody>
                    <a:bodyPr/>
                    <a:lstStyle/>
                    <a:p>
                      <a:pPr algn="r" rtl="1"/>
                      <a:r>
                        <a:rPr lang="fa-IR" dirty="0" smtClean="0"/>
                        <a:t>کم(بعلت دریافت</a:t>
                      </a:r>
                      <a:r>
                        <a:rPr lang="fa-IR" baseline="0" dirty="0" smtClean="0"/>
                        <a:t> داروی بیهوشی و درد بعد ازعمل)</a:t>
                      </a:r>
                      <a:endParaRPr lang="en-US" dirty="0"/>
                    </a:p>
                  </a:txBody>
                  <a:tcPr marL="83607" marR="83607"/>
                </a:tc>
                <a:tc>
                  <a:txBody>
                    <a:bodyPr/>
                    <a:lstStyle/>
                    <a:p>
                      <a:pPr algn="r" rtl="1"/>
                      <a:r>
                        <a:rPr lang="fa-IR" dirty="0" smtClean="0"/>
                        <a:t>زیاد(بعلت هوشیار بودن مادروشروع</a:t>
                      </a:r>
                      <a:r>
                        <a:rPr lang="fa-IR" baseline="0" dirty="0" smtClean="0"/>
                        <a:t> زودرس شیردهی)</a:t>
                      </a:r>
                      <a:endParaRPr lang="en-US" dirty="0"/>
                    </a:p>
                  </a:txBody>
                  <a:tcPr marL="83607" marR="83607"/>
                </a:tc>
                <a:tc>
                  <a:txBody>
                    <a:bodyPr/>
                    <a:lstStyle/>
                    <a:p>
                      <a:pPr algn="r" rtl="1"/>
                      <a:r>
                        <a:rPr lang="fa-IR" dirty="0" smtClean="0"/>
                        <a:t>احساس موفقیت و امیدواری درامرشیردهی</a:t>
                      </a:r>
                      <a:endParaRPr lang="en-US" dirty="0"/>
                    </a:p>
                  </a:txBody>
                  <a:tcPr marL="83607" marR="83607"/>
                </a:tc>
                <a:extLst>
                  <a:ext uri="{0D108BD9-81ED-4DB2-BD59-A6C34878D82A}">
                    <a16:rowId xmlns:a16="http://schemas.microsoft.com/office/drawing/2014/main" xmlns="" val="10001"/>
                  </a:ext>
                </a:extLst>
              </a:tr>
              <a:tr h="360680">
                <a:tc>
                  <a:txBody>
                    <a:bodyPr/>
                    <a:lstStyle/>
                    <a:p>
                      <a:pPr algn="r" rtl="1"/>
                      <a:r>
                        <a:rPr lang="fa-IR" dirty="0" smtClean="0"/>
                        <a:t>بیشتر</a:t>
                      </a:r>
                      <a:endParaRPr lang="en-US" dirty="0"/>
                    </a:p>
                  </a:txBody>
                  <a:tcPr marL="83607" marR="83607"/>
                </a:tc>
                <a:tc>
                  <a:txBody>
                    <a:bodyPr/>
                    <a:lstStyle/>
                    <a:p>
                      <a:pPr algn="r" rtl="1"/>
                      <a:r>
                        <a:rPr lang="fa-IR" dirty="0" smtClean="0"/>
                        <a:t>کمتر</a:t>
                      </a:r>
                      <a:endParaRPr lang="en-US" dirty="0"/>
                    </a:p>
                  </a:txBody>
                  <a:tcPr marL="83607" marR="83607"/>
                </a:tc>
                <a:tc>
                  <a:txBody>
                    <a:bodyPr/>
                    <a:lstStyle/>
                    <a:p>
                      <a:pPr algn="r" rtl="1"/>
                      <a:r>
                        <a:rPr lang="fa-IR" dirty="0" smtClean="0"/>
                        <a:t>درد و ناراحتی پس از زایمان</a:t>
                      </a:r>
                      <a:endParaRPr lang="en-US" dirty="0"/>
                    </a:p>
                  </a:txBody>
                  <a:tcPr marL="83607" marR="83607"/>
                </a:tc>
                <a:extLst>
                  <a:ext uri="{0D108BD9-81ED-4DB2-BD59-A6C34878D82A}">
                    <a16:rowId xmlns:a16="http://schemas.microsoft.com/office/drawing/2014/main" xmlns="" val="10002"/>
                  </a:ext>
                </a:extLst>
              </a:tr>
              <a:tr h="370840">
                <a:tc>
                  <a:txBody>
                    <a:bodyPr/>
                    <a:lstStyle/>
                    <a:p>
                      <a:pPr algn="r" rtl="1"/>
                      <a:r>
                        <a:rPr lang="fa-IR" dirty="0" smtClean="0"/>
                        <a:t>بیشتر(جراحی شکم ورحم)</a:t>
                      </a:r>
                      <a:endParaRPr lang="en-US" dirty="0"/>
                    </a:p>
                  </a:txBody>
                  <a:tcPr marL="83607" marR="83607"/>
                </a:tc>
                <a:tc>
                  <a:txBody>
                    <a:bodyPr/>
                    <a:lstStyle/>
                    <a:p>
                      <a:pPr algn="r" rtl="1"/>
                      <a:r>
                        <a:rPr lang="fa-IR" dirty="0" smtClean="0"/>
                        <a:t>کمتر</a:t>
                      </a:r>
                      <a:endParaRPr lang="en-US" dirty="0"/>
                    </a:p>
                  </a:txBody>
                  <a:tcPr marL="83607" marR="83607"/>
                </a:tc>
                <a:tc>
                  <a:txBody>
                    <a:bodyPr/>
                    <a:lstStyle/>
                    <a:p>
                      <a:pPr algn="r" rtl="1"/>
                      <a:r>
                        <a:rPr lang="fa-IR" dirty="0" smtClean="0"/>
                        <a:t>احتمال عفونت پس از زایمان</a:t>
                      </a:r>
                      <a:endParaRPr lang="en-US" dirty="0"/>
                    </a:p>
                  </a:txBody>
                  <a:tcPr marL="83607" marR="83607"/>
                </a:tc>
                <a:extLst>
                  <a:ext uri="{0D108BD9-81ED-4DB2-BD59-A6C34878D82A}">
                    <a16:rowId xmlns:a16="http://schemas.microsoft.com/office/drawing/2014/main" xmlns="" val="10003"/>
                  </a:ext>
                </a:extLst>
              </a:tr>
              <a:tr h="370840">
                <a:tc>
                  <a:txBody>
                    <a:bodyPr/>
                    <a:lstStyle/>
                    <a:p>
                      <a:pPr algn="r" rtl="1"/>
                      <a:r>
                        <a:rPr lang="fa-IR" dirty="0" smtClean="0"/>
                        <a:t>طولانی تر</a:t>
                      </a:r>
                      <a:endParaRPr lang="en-US" dirty="0"/>
                    </a:p>
                  </a:txBody>
                  <a:tcPr marL="83607" marR="83607"/>
                </a:tc>
                <a:tc>
                  <a:txBody>
                    <a:bodyPr/>
                    <a:lstStyle/>
                    <a:p>
                      <a:pPr algn="r" rtl="1"/>
                      <a:r>
                        <a:rPr lang="fa-IR" dirty="0" smtClean="0"/>
                        <a:t>سریعتر</a:t>
                      </a:r>
                      <a:endParaRPr lang="en-US" dirty="0"/>
                    </a:p>
                  </a:txBody>
                  <a:tcPr marL="83607" marR="83607"/>
                </a:tc>
                <a:tc>
                  <a:txBody>
                    <a:bodyPr/>
                    <a:lstStyle/>
                    <a:p>
                      <a:pPr algn="r" rtl="1"/>
                      <a:r>
                        <a:rPr lang="fa-IR" dirty="0" smtClean="0"/>
                        <a:t>بازگشت به وزن اولیه و مطلوب</a:t>
                      </a:r>
                      <a:endParaRPr lang="en-US" dirty="0"/>
                    </a:p>
                  </a:txBody>
                  <a:tcPr marL="83607" marR="83607"/>
                </a:tc>
                <a:extLst>
                  <a:ext uri="{0D108BD9-81ED-4DB2-BD59-A6C34878D82A}">
                    <a16:rowId xmlns:a16="http://schemas.microsoft.com/office/drawing/2014/main" xmlns="" val="10004"/>
                  </a:ext>
                </a:extLst>
              </a:tr>
              <a:tr h="370840">
                <a:tc>
                  <a:txBody>
                    <a:bodyPr/>
                    <a:lstStyle/>
                    <a:p>
                      <a:pPr algn="r" rtl="1"/>
                      <a:r>
                        <a:rPr lang="fa-IR" dirty="0" smtClean="0"/>
                        <a:t>هزینه بیشتر</a:t>
                      </a:r>
                      <a:endParaRPr lang="en-US" dirty="0"/>
                    </a:p>
                  </a:txBody>
                  <a:tcPr marL="83607" marR="83607"/>
                </a:tc>
                <a:tc>
                  <a:txBody>
                    <a:bodyPr/>
                    <a:lstStyle/>
                    <a:p>
                      <a:pPr algn="r" rtl="1"/>
                      <a:r>
                        <a:rPr lang="fa-IR" dirty="0" smtClean="0"/>
                        <a:t>هزینه کمتر</a:t>
                      </a:r>
                      <a:endParaRPr lang="en-US" dirty="0"/>
                    </a:p>
                  </a:txBody>
                  <a:tcPr marL="83607" marR="83607"/>
                </a:tc>
                <a:tc>
                  <a:txBody>
                    <a:bodyPr/>
                    <a:lstStyle/>
                    <a:p>
                      <a:pPr algn="r" rtl="1"/>
                      <a:r>
                        <a:rPr lang="fa-IR" dirty="0" smtClean="0"/>
                        <a:t>از نظر اقتصادی</a:t>
                      </a:r>
                      <a:endParaRPr lang="en-US" dirty="0"/>
                    </a:p>
                  </a:txBody>
                  <a:tcPr marL="83607" marR="83607"/>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708484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dirty="0" smtClean="0"/>
              <a:t>مزایای زایمان طبیعی نسبت به سزارین</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56209785"/>
              </p:ext>
            </p:extLst>
          </p:nvPr>
        </p:nvGraphicFramePr>
        <p:xfrm>
          <a:off x="809625" y="2222500"/>
          <a:ext cx="7524750" cy="4119880"/>
        </p:xfrm>
        <a:graphic>
          <a:graphicData uri="http://schemas.openxmlformats.org/drawingml/2006/table">
            <a:tbl>
              <a:tblPr firstRow="1" bandRow="1">
                <a:tableStyleId>{5C22544A-7EE6-4342-B048-85BDC9FD1C3A}</a:tableStyleId>
              </a:tblPr>
              <a:tblGrid>
                <a:gridCol w="2508250">
                  <a:extLst>
                    <a:ext uri="{9D8B030D-6E8A-4147-A177-3AD203B41FA5}">
                      <a16:colId xmlns:a16="http://schemas.microsoft.com/office/drawing/2014/main" xmlns="" val="20000"/>
                    </a:ext>
                  </a:extLst>
                </a:gridCol>
                <a:gridCol w="2508250">
                  <a:extLst>
                    <a:ext uri="{9D8B030D-6E8A-4147-A177-3AD203B41FA5}">
                      <a16:colId xmlns:a16="http://schemas.microsoft.com/office/drawing/2014/main" xmlns="" val="20001"/>
                    </a:ext>
                  </a:extLst>
                </a:gridCol>
                <a:gridCol w="2508250">
                  <a:extLst>
                    <a:ext uri="{9D8B030D-6E8A-4147-A177-3AD203B41FA5}">
                      <a16:colId xmlns:a16="http://schemas.microsoft.com/office/drawing/2014/main" xmlns="" val="20002"/>
                    </a:ext>
                  </a:extLst>
                </a:gridCol>
              </a:tblGrid>
              <a:tr h="370840">
                <a:tc>
                  <a:txBody>
                    <a:bodyPr/>
                    <a:lstStyle/>
                    <a:p>
                      <a:pPr algn="r" rtl="1"/>
                      <a:r>
                        <a:rPr lang="fa-IR" dirty="0" smtClean="0"/>
                        <a:t>زایمان سزارین</a:t>
                      </a:r>
                      <a:endParaRPr lang="en-US" dirty="0"/>
                    </a:p>
                  </a:txBody>
                  <a:tcPr marL="83607" marR="83607"/>
                </a:tc>
                <a:tc>
                  <a:txBody>
                    <a:bodyPr/>
                    <a:lstStyle/>
                    <a:p>
                      <a:pPr algn="r" rtl="1"/>
                      <a:r>
                        <a:rPr lang="fa-IR" dirty="0" smtClean="0"/>
                        <a:t>زایمان طبیعی</a:t>
                      </a:r>
                      <a:endParaRPr lang="en-US" dirty="0"/>
                    </a:p>
                  </a:txBody>
                  <a:tcPr marL="83607" marR="83607"/>
                </a:tc>
                <a:tc>
                  <a:txBody>
                    <a:bodyPr/>
                    <a:lstStyle/>
                    <a:p>
                      <a:pPr algn="r" rtl="1"/>
                      <a:r>
                        <a:rPr lang="fa-IR" dirty="0" smtClean="0"/>
                        <a:t> موضوع</a:t>
                      </a:r>
                      <a:endParaRPr lang="en-US" dirty="0"/>
                    </a:p>
                  </a:txBody>
                  <a:tcPr marL="83607" marR="83607"/>
                </a:tc>
                <a:extLst>
                  <a:ext uri="{0D108BD9-81ED-4DB2-BD59-A6C34878D82A}">
                    <a16:rowId xmlns:a16="http://schemas.microsoft.com/office/drawing/2014/main" xmlns="" val="10000"/>
                  </a:ext>
                </a:extLst>
              </a:tr>
              <a:tr h="370840">
                <a:tc>
                  <a:txBody>
                    <a:bodyPr/>
                    <a:lstStyle/>
                    <a:p>
                      <a:pPr algn="r" rtl="1"/>
                      <a:r>
                        <a:rPr lang="fa-IR" dirty="0" smtClean="0"/>
                        <a:t>طولانی</a:t>
                      </a:r>
                      <a:r>
                        <a:rPr lang="fa-IR" baseline="0" dirty="0" smtClean="0"/>
                        <a:t> تر</a:t>
                      </a:r>
                      <a:endParaRPr lang="en-US" dirty="0"/>
                    </a:p>
                  </a:txBody>
                  <a:tcPr marL="83607" marR="83607"/>
                </a:tc>
                <a:tc>
                  <a:txBody>
                    <a:bodyPr/>
                    <a:lstStyle/>
                    <a:p>
                      <a:pPr algn="r" rtl="1"/>
                      <a:r>
                        <a:rPr lang="fa-IR" dirty="0" smtClean="0"/>
                        <a:t>  کوتاه تر</a:t>
                      </a:r>
                      <a:endParaRPr lang="en-US" dirty="0"/>
                    </a:p>
                  </a:txBody>
                  <a:tcPr marL="83607" marR="83607"/>
                </a:tc>
                <a:tc>
                  <a:txBody>
                    <a:bodyPr/>
                    <a:lstStyle/>
                    <a:p>
                      <a:pPr algn="r" rtl="1"/>
                      <a:r>
                        <a:rPr lang="fa-IR" dirty="0" smtClean="0"/>
                        <a:t>مدت زمان بستری دربیمارستان</a:t>
                      </a:r>
                      <a:endParaRPr lang="en-US" dirty="0"/>
                    </a:p>
                  </a:txBody>
                  <a:tcPr marL="83607" marR="83607"/>
                </a:tc>
                <a:extLst>
                  <a:ext uri="{0D108BD9-81ED-4DB2-BD59-A6C34878D82A}">
                    <a16:rowId xmlns:a16="http://schemas.microsoft.com/office/drawing/2014/main" xmlns="" val="10001"/>
                  </a:ext>
                </a:extLst>
              </a:tr>
              <a:tr h="370840">
                <a:tc>
                  <a:txBody>
                    <a:bodyPr/>
                    <a:lstStyle/>
                    <a:p>
                      <a:pPr algn="r" rtl="1"/>
                      <a:r>
                        <a:rPr lang="fa-IR" dirty="0" smtClean="0"/>
                        <a:t>بیشتر</a:t>
                      </a:r>
                      <a:endParaRPr lang="en-US" dirty="0"/>
                    </a:p>
                  </a:txBody>
                  <a:tcPr marL="83607" marR="83607"/>
                </a:tc>
                <a:tc>
                  <a:txBody>
                    <a:bodyPr/>
                    <a:lstStyle/>
                    <a:p>
                      <a:pPr algn="r" rtl="1"/>
                      <a:r>
                        <a:rPr lang="fa-IR" dirty="0" smtClean="0"/>
                        <a:t>کمتر</a:t>
                      </a:r>
                      <a:endParaRPr lang="en-US" dirty="0"/>
                    </a:p>
                  </a:txBody>
                  <a:tcPr marL="83607" marR="83607"/>
                </a:tc>
                <a:tc>
                  <a:txBody>
                    <a:bodyPr/>
                    <a:lstStyle/>
                    <a:p>
                      <a:pPr algn="r" rtl="1"/>
                      <a:r>
                        <a:rPr lang="fa-IR" dirty="0" smtClean="0"/>
                        <a:t>ازدست دادن خون و بروز کم خونی</a:t>
                      </a:r>
                      <a:endParaRPr lang="en-US" dirty="0"/>
                    </a:p>
                  </a:txBody>
                  <a:tcPr marL="83607" marR="83607"/>
                </a:tc>
                <a:extLst>
                  <a:ext uri="{0D108BD9-81ED-4DB2-BD59-A6C34878D82A}">
                    <a16:rowId xmlns:a16="http://schemas.microsoft.com/office/drawing/2014/main" xmlns="" val="10002"/>
                  </a:ext>
                </a:extLst>
              </a:tr>
              <a:tr h="370840">
                <a:tc>
                  <a:txBody>
                    <a:bodyPr/>
                    <a:lstStyle/>
                    <a:p>
                      <a:pPr algn="r" rtl="1"/>
                      <a:r>
                        <a:rPr lang="fa-IR" dirty="0" smtClean="0"/>
                        <a:t>وجود</a:t>
                      </a:r>
                      <a:r>
                        <a:rPr lang="fa-IR" baseline="0" dirty="0" smtClean="0"/>
                        <a:t> ندارد</a:t>
                      </a:r>
                      <a:endParaRPr lang="en-US" dirty="0"/>
                    </a:p>
                  </a:txBody>
                  <a:tcPr marL="83607" marR="83607"/>
                </a:tc>
                <a:tc>
                  <a:txBody>
                    <a:bodyPr/>
                    <a:lstStyle/>
                    <a:p>
                      <a:pPr algn="r" rtl="1"/>
                      <a:r>
                        <a:rPr lang="fa-IR" dirty="0" smtClean="0"/>
                        <a:t>وجود</a:t>
                      </a:r>
                      <a:r>
                        <a:rPr lang="fa-IR" baseline="0" dirty="0" smtClean="0"/>
                        <a:t> دارد</a:t>
                      </a:r>
                      <a:endParaRPr lang="en-US" dirty="0"/>
                    </a:p>
                  </a:txBody>
                  <a:tcPr marL="83607" marR="83607"/>
                </a:tc>
                <a:tc>
                  <a:txBody>
                    <a:bodyPr/>
                    <a:lstStyle/>
                    <a:p>
                      <a:pPr algn="r" rtl="1"/>
                      <a:r>
                        <a:rPr lang="fa-IR" dirty="0" smtClean="0"/>
                        <a:t>مشارکت</a:t>
                      </a:r>
                      <a:r>
                        <a:rPr lang="fa-IR" baseline="0" dirty="0" smtClean="0"/>
                        <a:t> فعال درزایمان توسط مادرودرک نحوه تولد نوزاد</a:t>
                      </a:r>
                      <a:endParaRPr lang="en-US" dirty="0"/>
                    </a:p>
                  </a:txBody>
                  <a:tcPr marL="83607" marR="83607"/>
                </a:tc>
                <a:extLst>
                  <a:ext uri="{0D108BD9-81ED-4DB2-BD59-A6C34878D82A}">
                    <a16:rowId xmlns:a16="http://schemas.microsoft.com/office/drawing/2014/main" xmlns="" val="10003"/>
                  </a:ext>
                </a:extLst>
              </a:tr>
              <a:tr h="370840">
                <a:tc>
                  <a:txBody>
                    <a:bodyPr/>
                    <a:lstStyle/>
                    <a:p>
                      <a:pPr algn="r" rtl="1"/>
                      <a:r>
                        <a:rPr lang="fa-IR" dirty="0" smtClean="0"/>
                        <a:t>دیرهنگام</a:t>
                      </a:r>
                      <a:endParaRPr lang="en-US" dirty="0"/>
                    </a:p>
                  </a:txBody>
                  <a:tcPr marL="83607" marR="83607"/>
                </a:tc>
                <a:tc>
                  <a:txBody>
                    <a:bodyPr/>
                    <a:lstStyle/>
                    <a:p>
                      <a:pPr algn="r" rtl="1"/>
                      <a:r>
                        <a:rPr lang="fa-IR" dirty="0" smtClean="0"/>
                        <a:t>زود</a:t>
                      </a:r>
                      <a:r>
                        <a:rPr lang="fa-IR" baseline="0" dirty="0" smtClean="0"/>
                        <a:t> هنگام</a:t>
                      </a:r>
                      <a:endParaRPr lang="en-US" dirty="0"/>
                    </a:p>
                  </a:txBody>
                  <a:tcPr marL="83607" marR="83607"/>
                </a:tc>
                <a:tc>
                  <a:txBody>
                    <a:bodyPr/>
                    <a:lstStyle/>
                    <a:p>
                      <a:pPr algn="r" rtl="1"/>
                      <a:r>
                        <a:rPr lang="fa-IR" dirty="0" smtClean="0"/>
                        <a:t>برقراری</a:t>
                      </a:r>
                      <a:r>
                        <a:rPr lang="fa-IR" baseline="0" dirty="0" smtClean="0"/>
                        <a:t> ارتباط عاطفی مادر و نوزاد(تماس پوست به پوست)</a:t>
                      </a:r>
                      <a:endParaRPr lang="en-US" dirty="0"/>
                    </a:p>
                  </a:txBody>
                  <a:tcPr marL="83607" marR="83607"/>
                </a:tc>
                <a:extLst>
                  <a:ext uri="{0D108BD9-81ED-4DB2-BD59-A6C34878D82A}">
                    <a16:rowId xmlns:a16="http://schemas.microsoft.com/office/drawing/2014/main" xmlns="" val="10004"/>
                  </a:ext>
                </a:extLst>
              </a:tr>
              <a:tr h="370840">
                <a:tc>
                  <a:txBody>
                    <a:bodyPr/>
                    <a:lstStyle/>
                    <a:p>
                      <a:pPr algn="r" rtl="1"/>
                      <a:r>
                        <a:rPr lang="fa-IR" dirty="0" smtClean="0"/>
                        <a:t>بیشتر **</a:t>
                      </a:r>
                      <a:endParaRPr lang="en-US" dirty="0"/>
                    </a:p>
                  </a:txBody>
                  <a:tcPr marL="83607" marR="83607"/>
                </a:tc>
                <a:tc>
                  <a:txBody>
                    <a:bodyPr/>
                    <a:lstStyle/>
                    <a:p>
                      <a:pPr algn="r" rtl="1"/>
                      <a:r>
                        <a:rPr lang="fa-IR" dirty="0" smtClean="0"/>
                        <a:t>کمتر </a:t>
                      </a:r>
                      <a:endParaRPr lang="en-US" dirty="0"/>
                    </a:p>
                  </a:txBody>
                  <a:tcPr marL="83607" marR="83607"/>
                </a:tc>
                <a:tc>
                  <a:txBody>
                    <a:bodyPr/>
                    <a:lstStyle/>
                    <a:p>
                      <a:pPr algn="r" rtl="1"/>
                      <a:r>
                        <a:rPr lang="fa-IR" dirty="0" smtClean="0"/>
                        <a:t>احتمال بروز عوارض دوران نوزادی(زردی)</a:t>
                      </a:r>
                      <a:endParaRPr lang="en-US" dirty="0"/>
                    </a:p>
                  </a:txBody>
                  <a:tcPr marL="83607" marR="83607"/>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5904758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t>قانون شیر در ادارات و ساز مانها</a:t>
            </a:r>
            <a:endParaRPr lang="en-US" dirty="0"/>
          </a:p>
        </p:txBody>
      </p:sp>
      <p:sp>
        <p:nvSpPr>
          <p:cNvPr id="3" name="Content Placeholder 2"/>
          <p:cNvSpPr>
            <a:spLocks noGrp="1"/>
          </p:cNvSpPr>
          <p:nvPr>
            <p:ph idx="1"/>
          </p:nvPr>
        </p:nvSpPr>
        <p:spPr/>
        <p:txBody>
          <a:bodyPr/>
          <a:lstStyle/>
          <a:p>
            <a:pPr algn="r" rtl="1"/>
            <a:r>
              <a:rPr lang="fa-IR" dirty="0"/>
              <a:t>مرخصي زايمان </a:t>
            </a:r>
            <a:r>
              <a:rPr lang="fa-IR" dirty="0" smtClean="0"/>
              <a:t>براي </a:t>
            </a:r>
            <a:r>
              <a:rPr lang="fa-IR" dirty="0"/>
              <a:t>مادراني که فرزند خود را شیر مي دهند در بخش هاي دولتي </a:t>
            </a:r>
            <a:r>
              <a:rPr lang="fa-IR" dirty="0" smtClean="0"/>
              <a:t>و</a:t>
            </a:r>
            <a:r>
              <a:rPr lang="en-US" dirty="0" smtClean="0"/>
              <a:t> </a:t>
            </a:r>
            <a:r>
              <a:rPr lang="fa-IR" dirty="0" smtClean="0"/>
              <a:t>غیردولتي </a:t>
            </a:r>
            <a:r>
              <a:rPr lang="en-US" dirty="0" smtClean="0"/>
              <a:t>9</a:t>
            </a:r>
            <a:r>
              <a:rPr lang="fa-IR" dirty="0" smtClean="0"/>
              <a:t>ماه مي </a:t>
            </a:r>
            <a:r>
              <a:rPr lang="fa-IR" dirty="0"/>
              <a:t>باشد</a:t>
            </a:r>
            <a:r>
              <a:rPr lang="fa-IR" dirty="0" smtClean="0"/>
              <a:t>.</a:t>
            </a:r>
            <a:r>
              <a:rPr lang="fa-IR" dirty="0"/>
              <a:t> </a:t>
            </a:r>
            <a:endParaRPr lang="en-US" dirty="0" smtClean="0"/>
          </a:p>
          <a:p>
            <a:pPr algn="r" rtl="1"/>
            <a:r>
              <a:rPr lang="fa-IR" dirty="0"/>
              <a:t>مادران شیرده بعد از شروع به کار مجدد در صورت ادامه شیردهي مي توانند</a:t>
            </a:r>
          </a:p>
          <a:p>
            <a:pPr marL="0" indent="0" algn="r" rtl="1">
              <a:buNone/>
            </a:pPr>
            <a:r>
              <a:rPr lang="fa-IR" dirty="0"/>
              <a:t>حداکثر تا 24 ماهگي کودك روزانه يك ساعت از مرخصي بدون کسر از مرخصي </a:t>
            </a:r>
            <a:r>
              <a:rPr lang="fa-IR" dirty="0" smtClean="0"/>
              <a:t>استحقاقي</a:t>
            </a:r>
            <a:r>
              <a:rPr lang="en-US" dirty="0" smtClean="0"/>
              <a:t> </a:t>
            </a:r>
            <a:r>
              <a:rPr lang="fa-IR" dirty="0" smtClean="0"/>
              <a:t>آنهم به دلخواه مادر </a:t>
            </a:r>
            <a:r>
              <a:rPr lang="fa-IR" dirty="0"/>
              <a:t>استفاده کنند</a:t>
            </a:r>
            <a:r>
              <a:rPr lang="fa-IR" dirty="0" smtClean="0"/>
              <a:t>.</a:t>
            </a:r>
          </a:p>
          <a:p>
            <a:pPr algn="r" rtl="1">
              <a:buFont typeface="Courier New" panose="02070309020205020404" pitchFamily="49" charset="0"/>
              <a:buChar char="o"/>
            </a:pPr>
            <a:r>
              <a:rPr lang="fa-IR" dirty="0"/>
              <a:t>امنیت شغلي مادران پس از پايان مرخصي زايمان و در حین شیردهي بايد تأمین شود.</a:t>
            </a:r>
            <a:endParaRPr lang="en-US" dirty="0"/>
          </a:p>
        </p:txBody>
      </p:sp>
    </p:spTree>
    <p:extLst>
      <p:ext uri="{BB962C8B-B14F-4D97-AF65-F5344CB8AC3E}">
        <p14:creationId xmlns:p14="http://schemas.microsoft.com/office/powerpoint/2010/main" val="11202617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6686" y="228601"/>
            <a:ext cx="7772400" cy="1143000"/>
          </a:xfrm>
        </p:spPr>
        <p:txBody>
          <a:bodyPr>
            <a:normAutofit/>
          </a:bodyPr>
          <a:lstStyle/>
          <a:p>
            <a:pPr algn="r" rtl="1"/>
            <a:r>
              <a:rPr lang="fa-IR" dirty="0" smtClean="0"/>
              <a:t>        کلاس آمادگی برای زایمان</a:t>
            </a:r>
            <a:endParaRPr lang="en-US" dirty="0"/>
          </a:p>
        </p:txBody>
      </p:sp>
      <p:sp>
        <p:nvSpPr>
          <p:cNvPr id="3" name="Subtitle 2"/>
          <p:cNvSpPr>
            <a:spLocks noGrp="1"/>
          </p:cNvSpPr>
          <p:nvPr>
            <p:ph type="subTitle" idx="1"/>
          </p:nvPr>
        </p:nvSpPr>
        <p:spPr>
          <a:xfrm>
            <a:off x="1371600" y="2286000"/>
            <a:ext cx="6400800" cy="3352800"/>
          </a:xfrm>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086" y="1447800"/>
            <a:ext cx="822960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355485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dirty="0"/>
              <a:t>دستگاه هاي دولتي و وابسته به دولت از جمله سازمان هايي که شمول قانون بر آن ها مستلزم ذکر نام </a:t>
            </a:r>
            <a:r>
              <a:rPr lang="fa-IR" dirty="0" smtClean="0"/>
              <a:t>است </a:t>
            </a:r>
            <a:r>
              <a:rPr lang="fa-IR" dirty="0"/>
              <a:t>و ديگر دستگاه هايي که به لحاظ مقررات خاص استخدامي مشمول قانون کار نیستند موظف به </a:t>
            </a:r>
            <a:r>
              <a:rPr lang="fa-IR" dirty="0" smtClean="0"/>
              <a:t>ايجادتسهیلات </a:t>
            </a:r>
            <a:r>
              <a:rPr lang="fa-IR" dirty="0"/>
              <a:t>مناسب براي تغذيه شیرخوارگان با شیر مادر در جوار محل کار کارکنان زن مي باشند</a:t>
            </a:r>
            <a:r>
              <a:rPr lang="fa-IR" dirty="0" smtClean="0"/>
              <a:t>.(در غیراینصورت پرداخت حق مهدکودک)</a:t>
            </a:r>
          </a:p>
          <a:p>
            <a:pPr algn="r" rtl="1"/>
            <a:r>
              <a:rPr lang="fa-IR" dirty="0" smtClean="0"/>
              <a:t>در صورت عدم وجود شیرخوارگاه ( مهد کودک) سازمان موظف به تامین محلی جهت شیردوشی مادر  می باشد</a:t>
            </a:r>
            <a:r>
              <a:rPr lang="fa-IR" dirty="0" smtClean="0"/>
              <a:t>.</a:t>
            </a:r>
            <a:endParaRPr lang="en-US" dirty="0" smtClean="0"/>
          </a:p>
          <a:p>
            <a:pPr algn="r" rtl="1"/>
            <a:r>
              <a:rPr lang="fa-IR" dirty="0"/>
              <a:t> </a:t>
            </a:r>
            <a:r>
              <a:rPr lang="fa-IR" dirty="0" smtClean="0"/>
              <a:t>استفاده همسران مادران شیرده از 2 هفته مرخصی تشویقی.</a:t>
            </a:r>
            <a:endParaRPr lang="en-US" dirty="0"/>
          </a:p>
        </p:txBody>
      </p:sp>
    </p:spTree>
    <p:extLst>
      <p:ext uri="{BB962C8B-B14F-4D97-AF65-F5344CB8AC3E}">
        <p14:creationId xmlns:p14="http://schemas.microsoft.com/office/powerpoint/2010/main" val="11637772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45581" y="2135981"/>
            <a:ext cx="3731419" cy="3731419"/>
          </a:xfrm>
        </p:spPr>
      </p:pic>
    </p:spTree>
    <p:extLst>
      <p:ext uri="{BB962C8B-B14F-4D97-AF65-F5344CB8AC3E}">
        <p14:creationId xmlns:p14="http://schemas.microsoft.com/office/powerpoint/2010/main" val="2088039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dirty="0" smtClean="0">
                <a:solidFill>
                  <a:schemeClr val="tx1"/>
                </a:solidFill>
              </a:rPr>
              <a:t>بارداری و زایمان دو پدیده زیبا و شگفت انگیز خلقت هستند.</a:t>
            </a:r>
          </a:p>
          <a:p>
            <a:pPr algn="r" rtl="1"/>
            <a:r>
              <a:rPr lang="fa-IR" dirty="0" smtClean="0">
                <a:solidFill>
                  <a:schemeClr val="tx1"/>
                </a:solidFill>
              </a:rPr>
              <a:t>درشرایط کنونی ،مداخلات فراوان به خصوص درحیطه زایمان ،مشکلات جهانی متعددی از جمله افزایش سزارین،جدایی مادرونوزاد در بدو تولد،نبود حمایت کافی روحی روانی از مادرومسائل دیگر را به وجود آورده است.</a:t>
            </a:r>
          </a:p>
          <a:p>
            <a:pPr algn="r" rtl="1"/>
            <a:r>
              <a:rPr lang="fa-IR" dirty="0" smtClean="0">
                <a:solidFill>
                  <a:schemeClr val="tx1"/>
                </a:solidFill>
              </a:rPr>
              <a:t>این مشکلات باعث شده تا مقوله بارداری وزایمان ازنظرفیزیولوژیک مورد مطالعه قرار گیرند.</a:t>
            </a:r>
            <a:endParaRPr lang="en-US" dirty="0">
              <a:solidFill>
                <a:schemeClr val="tx1"/>
              </a:solidFill>
            </a:endParaRPr>
          </a:p>
        </p:txBody>
      </p:sp>
    </p:spTree>
    <p:extLst>
      <p:ext uri="{BB962C8B-B14F-4D97-AF65-F5344CB8AC3E}">
        <p14:creationId xmlns:p14="http://schemas.microsoft.com/office/powerpoint/2010/main" val="1768234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dirty="0" smtClean="0"/>
              <a:t>دراین نگرش حاملگی و زایمان یک پدیده کاملا فیزیولوژیک است و بیش از آنکه نیازمند مداخله باشد ،حمایت وهمراهی میطلبد.</a:t>
            </a:r>
          </a:p>
          <a:p>
            <a:pPr algn="r" rtl="1"/>
            <a:r>
              <a:rPr lang="fa-IR" dirty="0" smtClean="0"/>
              <a:t>مادر حامله فردسالمی است که در یکی از ارزشمندترین وحساس ترین مراحل زندگی خود(بارداری و زایمان)به بیمارستان و مراکز بهداشتی مراجعه میکندو انتظار میرود با سلامتی کامل از این مراکز مرخص شود.</a:t>
            </a:r>
            <a:endParaRPr lang="en-US" dirty="0"/>
          </a:p>
        </p:txBody>
      </p:sp>
    </p:spTree>
    <p:extLst>
      <p:ext uri="{BB962C8B-B14F-4D97-AF65-F5344CB8AC3E}">
        <p14:creationId xmlns:p14="http://schemas.microsoft.com/office/powerpoint/2010/main" val="2583786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dirty="0" smtClean="0"/>
              <a:t>خدمات ارائه شده بایدبا کمترین ضرر وزیان جانی برای وی به همراه باشد.</a:t>
            </a:r>
          </a:p>
          <a:p>
            <a:pPr algn="r" rtl="1"/>
            <a:r>
              <a:rPr lang="fa-IR" dirty="0" smtClean="0"/>
              <a:t>آموزش قبل از زایمان امری ضروری برای سلامت مادروخانواده است که طی مراحل مختلف و با استفاده ازروش های ویژه انجام میگیرد.</a:t>
            </a:r>
            <a:endParaRPr lang="en-US" dirty="0"/>
          </a:p>
        </p:txBody>
      </p:sp>
    </p:spTree>
    <p:extLst>
      <p:ext uri="{BB962C8B-B14F-4D97-AF65-F5344CB8AC3E}">
        <p14:creationId xmlns:p14="http://schemas.microsoft.com/office/powerpoint/2010/main" val="874933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rtl="1"/>
            <a:r>
              <a:rPr lang="fa-IR" dirty="0"/>
              <a:t>یکی از اولویت هاي خدمات بهداشتی سازمان جهانی بهداشت، آموزش بهداشت مادر و کودك است.</a:t>
            </a:r>
          </a:p>
          <a:p>
            <a:pPr algn="r" rtl="1"/>
            <a:r>
              <a:rPr lang="fa-IR" dirty="0"/>
              <a:t>تجربه یک مادر از دوران بارداري و تولد فرزندش داراي اهمیت بسیاري است که چهار عامل در این تجربه نقش دارند:</a:t>
            </a:r>
          </a:p>
          <a:p>
            <a:pPr algn="r" rtl="1"/>
            <a:r>
              <a:rPr lang="fa-IR" dirty="0"/>
              <a:t>انتظارات شخص</a:t>
            </a:r>
          </a:p>
          <a:p>
            <a:pPr algn="r" rtl="1"/>
            <a:r>
              <a:rPr lang="fa-IR" dirty="0"/>
              <a:t>میزان </a:t>
            </a:r>
            <a:r>
              <a:rPr lang="fa-IR" dirty="0" smtClean="0"/>
              <a:t>حمایت خانواده وجامعه</a:t>
            </a:r>
            <a:endParaRPr lang="fa-IR" dirty="0"/>
          </a:p>
          <a:p>
            <a:pPr algn="r" rtl="1"/>
            <a:r>
              <a:rPr lang="fa-IR" dirty="0"/>
              <a:t>کیفیت و نحوه ارتباط فرد </a:t>
            </a:r>
            <a:r>
              <a:rPr lang="fa-IR" dirty="0" smtClean="0"/>
              <a:t>با پرسنل بهداشتی</a:t>
            </a:r>
            <a:endParaRPr lang="fa-IR" dirty="0"/>
          </a:p>
          <a:p>
            <a:pPr algn="r" rtl="1"/>
            <a:r>
              <a:rPr lang="fa-IR" dirty="0"/>
              <a:t> میزان مشارکت فرد در تصمیم </a:t>
            </a:r>
            <a:r>
              <a:rPr lang="fa-IR" dirty="0" smtClean="0"/>
              <a:t>گیری</a:t>
            </a:r>
            <a:endParaRPr lang="en-US" dirty="0"/>
          </a:p>
        </p:txBody>
      </p:sp>
    </p:spTree>
    <p:extLst>
      <p:ext uri="{BB962C8B-B14F-4D97-AF65-F5344CB8AC3E}">
        <p14:creationId xmlns:p14="http://schemas.microsoft.com/office/powerpoint/2010/main" val="9050502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r>
              <a:rPr lang="fa-IR" dirty="0"/>
              <a:t>معمولاً مادران با استفاده از تجربه خانواده و اطرافیان و بر اساس فرهنگ منطقه خود براي انجام زایمان آماده می شوند.</a:t>
            </a:r>
          </a:p>
          <a:p>
            <a:pPr algn="r" rtl="1"/>
            <a:r>
              <a:rPr lang="fa-IR" dirty="0" smtClean="0"/>
              <a:t>با شرکت در </a:t>
            </a:r>
            <a:r>
              <a:rPr lang="fa-IR" dirty="0"/>
              <a:t>کلاسها </a:t>
            </a:r>
            <a:r>
              <a:rPr lang="fa-IR" dirty="0" smtClean="0"/>
              <a:t>ی آمادگی برای زایمان و افزایش آگاهی مادرباردارنسبت به فواید زایمان ایمن به مادردر انتخاب روش زایمان مناسب وایمن </a:t>
            </a:r>
            <a:r>
              <a:rPr lang="fa-IR" dirty="0"/>
              <a:t>کمک </a:t>
            </a:r>
            <a:r>
              <a:rPr lang="fa-IR" dirty="0" smtClean="0"/>
              <a:t>میشود.</a:t>
            </a:r>
            <a:r>
              <a:rPr lang="en-US" dirty="0" smtClean="0"/>
              <a:t> </a:t>
            </a:r>
            <a:r>
              <a:rPr lang="fa-IR" dirty="0" smtClean="0"/>
              <a:t>همچنین در رابطه با فواید شیردهی و مراقبت از نوزاد آموزشهای لازم به مادر ارائه میشود.</a:t>
            </a:r>
          </a:p>
          <a:p>
            <a:pPr marL="0" indent="0" algn="r" rtl="1">
              <a:buNone/>
            </a:pPr>
            <a:endParaRPr lang="fa-IR" dirty="0"/>
          </a:p>
          <a:p>
            <a:pPr algn="r" rtl="1"/>
            <a:endParaRPr lang="en-US" dirty="0"/>
          </a:p>
        </p:txBody>
      </p:sp>
    </p:spTree>
    <p:extLst>
      <p:ext uri="{BB962C8B-B14F-4D97-AF65-F5344CB8AC3E}">
        <p14:creationId xmlns:p14="http://schemas.microsoft.com/office/powerpoint/2010/main" val="2716640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285681" y="2326242"/>
            <a:ext cx="4572638" cy="3429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01955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en-US" dirty="0" smtClean="0"/>
              <a:t>      </a:t>
            </a:r>
            <a:r>
              <a:rPr lang="fa-IR" dirty="0"/>
              <a:t> </a:t>
            </a:r>
            <a:r>
              <a:rPr lang="fa-IR" dirty="0" smtClean="0"/>
              <a:t>اهداف کلاسهای آمادگی برای زایمان</a:t>
            </a:r>
            <a:endParaRPr lang="en-US" dirty="0"/>
          </a:p>
        </p:txBody>
      </p:sp>
      <p:sp>
        <p:nvSpPr>
          <p:cNvPr id="3" name="Content Placeholder 2"/>
          <p:cNvSpPr>
            <a:spLocks noGrp="1"/>
          </p:cNvSpPr>
          <p:nvPr>
            <p:ph idx="1"/>
          </p:nvPr>
        </p:nvSpPr>
        <p:spPr/>
        <p:txBody>
          <a:bodyPr>
            <a:normAutofit/>
          </a:bodyPr>
          <a:lstStyle/>
          <a:p>
            <a:pPr algn="r" rtl="1"/>
            <a:r>
              <a:rPr lang="fa-IR" dirty="0" smtClean="0"/>
              <a:t>آشنایی مادر باردار با تغییرات دوران بارداری.</a:t>
            </a:r>
            <a:endParaRPr lang="en-US" dirty="0" smtClean="0"/>
          </a:p>
          <a:p>
            <a:pPr algn="r" rtl="1"/>
            <a:r>
              <a:rPr lang="fa-IR" dirty="0" smtClean="0"/>
              <a:t>اشنایی با علائم خطر بارداری و نوزادی.</a:t>
            </a:r>
          </a:p>
          <a:p>
            <a:pPr algn="r" rtl="1"/>
            <a:r>
              <a:rPr lang="fa-IR" dirty="0" smtClean="0"/>
              <a:t>توانمند سازی مادران برای پیشگیری و کاهش شکایات شایع دوران بارداری.</a:t>
            </a:r>
          </a:p>
          <a:p>
            <a:pPr algn="r" rtl="1"/>
            <a:r>
              <a:rPr lang="fa-IR" dirty="0" smtClean="0"/>
              <a:t>انجام تمرینات بدنی در راستای انجام زایمان ایمن و کم درد و برگشت مادر به وضعیت قبل ازبارداری.</a:t>
            </a:r>
          </a:p>
          <a:p>
            <a:pPr algn="r" rtl="1"/>
            <a:r>
              <a:rPr lang="fa-IR" dirty="0" smtClean="0"/>
              <a:t>آموزش و حضور همراه در کلاسهای آمادگی برای زایمان.</a:t>
            </a:r>
          </a:p>
          <a:p>
            <a:pPr algn="r" rtl="1"/>
            <a:r>
              <a:rPr lang="fa-IR" dirty="0" smtClean="0"/>
              <a:t>توانمند سازی مادران جهت انتخاب روش</a:t>
            </a:r>
          </a:p>
          <a:p>
            <a:pPr marL="0" indent="0" algn="r" rtl="1">
              <a:buNone/>
            </a:pPr>
            <a:r>
              <a:rPr lang="fa-IR" dirty="0" smtClean="0"/>
              <a:t>زایمان</a:t>
            </a:r>
          </a:p>
        </p:txBody>
      </p:sp>
      <p:pic>
        <p:nvPicPr>
          <p:cNvPr id="3074" name="Picture 2" descr="C:\Users\asus\Desktop\flash\بنرکلاس آمادگی زایمان\0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527766"/>
            <a:ext cx="2645229" cy="2156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25015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xmlns=""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Quotable</Template>
  <TotalTime>689</TotalTime>
  <Words>975</Words>
  <Application>Microsoft Office PowerPoint</Application>
  <PresentationFormat>On-screen Show (4:3)</PresentationFormat>
  <Paragraphs>93</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Quotable</vt:lpstr>
      <vt:lpstr>PowerPoint Presentation</vt:lpstr>
      <vt:lpstr>        کلاس آمادگی برای زایمان</vt:lpstr>
      <vt:lpstr>PowerPoint Presentation</vt:lpstr>
      <vt:lpstr>PowerPoint Presentation</vt:lpstr>
      <vt:lpstr>PowerPoint Presentation</vt:lpstr>
      <vt:lpstr>PowerPoint Presentation</vt:lpstr>
      <vt:lpstr>PowerPoint Presentation</vt:lpstr>
      <vt:lpstr>PowerPoint Presentation</vt:lpstr>
      <vt:lpstr>       اهداف کلاسهای آمادگی برای زایمان</vt:lpstr>
      <vt:lpstr>          اهداف (ادامه)</vt:lpstr>
      <vt:lpstr>          کلاس آمادگی برای زایمان</vt:lpstr>
      <vt:lpstr>PowerPoint Presentation</vt:lpstr>
      <vt:lpstr>PowerPoint Presentation</vt:lpstr>
      <vt:lpstr>PowerPoint Presentation</vt:lpstr>
      <vt:lpstr>PowerPoint Presentation</vt:lpstr>
      <vt:lpstr>کلاس های آمادگی برای زایمان در معاونت بهداشت دانشگاه علوم پزشکی اراک</vt:lpstr>
      <vt:lpstr>مزایای زایمان طبیعی نسبت به سزارین</vt:lpstr>
      <vt:lpstr>مزایای زایمان طبیعی نسبت به سزارین</vt:lpstr>
      <vt:lpstr>قانون شیر در ادارات و ساز مانها</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asus</cp:lastModifiedBy>
  <cp:revision>50</cp:revision>
  <dcterms:created xsi:type="dcterms:W3CDTF">2016-12-25T04:30:39Z</dcterms:created>
  <dcterms:modified xsi:type="dcterms:W3CDTF">2019-09-14T03:25:08Z</dcterms:modified>
</cp:coreProperties>
</file>