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  <p:sldMasterId id="2147483793" r:id="rId2"/>
    <p:sldMasterId id="2147483805" r:id="rId3"/>
  </p:sldMasterIdLst>
  <p:notesMasterIdLst>
    <p:notesMasterId r:id="rId20"/>
  </p:notesMasterIdLst>
  <p:sldIdLst>
    <p:sldId id="312" r:id="rId4"/>
    <p:sldId id="256" r:id="rId5"/>
    <p:sldId id="300" r:id="rId6"/>
    <p:sldId id="257" r:id="rId7"/>
    <p:sldId id="258" r:id="rId8"/>
    <p:sldId id="259" r:id="rId9"/>
    <p:sldId id="261" r:id="rId10"/>
    <p:sldId id="262" r:id="rId11"/>
    <p:sldId id="267" r:id="rId12"/>
    <p:sldId id="264" r:id="rId13"/>
    <p:sldId id="265" r:id="rId14"/>
    <p:sldId id="285" r:id="rId15"/>
    <p:sldId id="286" r:id="rId16"/>
    <p:sldId id="271" r:id="rId17"/>
    <p:sldId id="272" r:id="rId18"/>
    <p:sldId id="28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421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9A700E-59FA-4126-819D-206D04F95602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E5A6675-ED17-4D55-85F1-016B90C6A7AD}">
      <dgm:prSet phldrT="[Text]"/>
      <dgm:spPr/>
      <dgm:t>
        <a:bodyPr/>
        <a:lstStyle/>
        <a:p>
          <a:pPr rtl="1"/>
          <a:r>
            <a:rPr lang="fa-IR" dirty="0" smtClean="0"/>
            <a:t>1</a:t>
          </a:r>
          <a:endParaRPr lang="en-US" dirty="0"/>
        </a:p>
      </dgm:t>
    </dgm:pt>
    <dgm:pt modelId="{D64F639E-8AAB-47E0-A880-08A448086019}" type="parTrans" cxnId="{128A8CF6-18C9-4AC3-849B-7298F1539748}">
      <dgm:prSet/>
      <dgm:spPr/>
      <dgm:t>
        <a:bodyPr/>
        <a:lstStyle/>
        <a:p>
          <a:endParaRPr lang="en-US"/>
        </a:p>
      </dgm:t>
    </dgm:pt>
    <dgm:pt modelId="{959EED88-CA1A-4259-9D8B-007A9CB6CA45}" type="sibTrans" cxnId="{128A8CF6-18C9-4AC3-849B-7298F1539748}">
      <dgm:prSet/>
      <dgm:spPr/>
      <dgm:t>
        <a:bodyPr/>
        <a:lstStyle/>
        <a:p>
          <a:endParaRPr lang="en-US"/>
        </a:p>
      </dgm:t>
    </dgm:pt>
    <dgm:pt modelId="{14CBCCED-F764-4252-83F3-6CA10D62D160}">
      <dgm:prSet phldrT="[Text]" custT="1"/>
      <dgm:spPr/>
      <dgm:t>
        <a:bodyPr/>
        <a:lstStyle/>
        <a:p>
          <a:pPr algn="r"/>
          <a:endParaRPr lang="en-US" sz="2800" dirty="0"/>
        </a:p>
      </dgm:t>
    </dgm:pt>
    <dgm:pt modelId="{5FBB11A2-86BF-4E89-9DBF-8CCD70D53DC9}" type="parTrans" cxnId="{946573E0-C66F-4BAA-998B-EFA04A8BC3C2}">
      <dgm:prSet/>
      <dgm:spPr/>
      <dgm:t>
        <a:bodyPr/>
        <a:lstStyle/>
        <a:p>
          <a:endParaRPr lang="en-US"/>
        </a:p>
      </dgm:t>
    </dgm:pt>
    <dgm:pt modelId="{779E2FD7-D6E5-460C-9CB4-9DB4C0FC9017}" type="sibTrans" cxnId="{946573E0-C66F-4BAA-998B-EFA04A8BC3C2}">
      <dgm:prSet/>
      <dgm:spPr/>
      <dgm:t>
        <a:bodyPr/>
        <a:lstStyle/>
        <a:p>
          <a:endParaRPr lang="en-US"/>
        </a:p>
      </dgm:t>
    </dgm:pt>
    <dgm:pt modelId="{9B033EFC-0A16-4EFF-B3CB-0FF03A8303E6}">
      <dgm:prSet phldrT="[Text]"/>
      <dgm:spPr/>
      <dgm:t>
        <a:bodyPr/>
        <a:lstStyle/>
        <a:p>
          <a:pPr rtl="1"/>
          <a:r>
            <a:rPr lang="fa-IR" dirty="0" smtClean="0"/>
            <a:t>2</a:t>
          </a:r>
          <a:endParaRPr lang="en-US" dirty="0"/>
        </a:p>
      </dgm:t>
    </dgm:pt>
    <dgm:pt modelId="{891239C7-70BD-4B54-B28B-71314FE9C7BA}" type="parTrans" cxnId="{2CE958A9-920B-461E-A41B-C49853F4A81F}">
      <dgm:prSet/>
      <dgm:spPr/>
      <dgm:t>
        <a:bodyPr/>
        <a:lstStyle/>
        <a:p>
          <a:endParaRPr lang="en-US"/>
        </a:p>
      </dgm:t>
    </dgm:pt>
    <dgm:pt modelId="{DA706777-6ACF-4DC9-8ED6-B47973FEF050}" type="sibTrans" cxnId="{2CE958A9-920B-461E-A41B-C49853F4A81F}">
      <dgm:prSet/>
      <dgm:spPr/>
      <dgm:t>
        <a:bodyPr/>
        <a:lstStyle/>
        <a:p>
          <a:endParaRPr lang="en-US"/>
        </a:p>
      </dgm:t>
    </dgm:pt>
    <dgm:pt modelId="{266A017F-8B4F-42B6-92D2-BF8CE9678C40}">
      <dgm:prSet phldrT="[Text]" custT="1"/>
      <dgm:spPr/>
      <dgm:t>
        <a:bodyPr/>
        <a:lstStyle/>
        <a:p>
          <a:pPr algn="r" rtl="1"/>
          <a:r>
            <a:rPr lang="fa-IR" sz="1800" i="0" dirty="0" smtClean="0">
              <a:solidFill>
                <a:srgbClr val="000000"/>
              </a:solidFill>
              <a:effectLst/>
              <a:latin typeface="BNazanin"/>
              <a:cs typeface="B Titr" pitchFamily="2" charset="-78"/>
            </a:rPr>
            <a:t>تامين بهداشـت محـيط كار</a:t>
          </a:r>
          <a:r>
            <a:rPr lang="fa-IR" sz="3200" i="0" dirty="0" smtClean="0"/>
            <a:t/>
          </a:r>
          <a:br>
            <a:rPr lang="fa-IR" sz="3200" i="0" dirty="0" smtClean="0"/>
          </a:br>
          <a:endParaRPr lang="en-US" sz="1500" dirty="0"/>
        </a:p>
      </dgm:t>
    </dgm:pt>
    <dgm:pt modelId="{7FF33254-7DAC-4DFC-9D2D-A01C945A16DB}" type="parTrans" cxnId="{FFFCE092-5F4D-441D-B363-90869262EE7C}">
      <dgm:prSet/>
      <dgm:spPr/>
      <dgm:t>
        <a:bodyPr/>
        <a:lstStyle/>
        <a:p>
          <a:endParaRPr lang="en-US"/>
        </a:p>
      </dgm:t>
    </dgm:pt>
    <dgm:pt modelId="{38F49DF0-DDEA-46D5-9B78-647DBEF72F48}" type="sibTrans" cxnId="{FFFCE092-5F4D-441D-B363-90869262EE7C}">
      <dgm:prSet/>
      <dgm:spPr/>
      <dgm:t>
        <a:bodyPr/>
        <a:lstStyle/>
        <a:p>
          <a:endParaRPr lang="en-US"/>
        </a:p>
      </dgm:t>
    </dgm:pt>
    <dgm:pt modelId="{F03FC661-A7F4-4EBF-A911-96AB9A4C44B2}">
      <dgm:prSet phldrT="[Text]"/>
      <dgm:spPr/>
      <dgm:t>
        <a:bodyPr/>
        <a:lstStyle/>
        <a:p>
          <a:pPr algn="ctr" rtl="1"/>
          <a:r>
            <a:rPr lang="fa-IR" dirty="0" smtClean="0"/>
            <a:t>3</a:t>
          </a:r>
          <a:endParaRPr lang="en-US" dirty="0"/>
        </a:p>
      </dgm:t>
    </dgm:pt>
    <dgm:pt modelId="{D93E901A-FB60-454C-8543-355671D32BD3}" type="parTrans" cxnId="{55CECDC0-D4FF-48A1-B6D9-13D8212BEBCE}">
      <dgm:prSet/>
      <dgm:spPr/>
      <dgm:t>
        <a:bodyPr/>
        <a:lstStyle/>
        <a:p>
          <a:endParaRPr lang="en-US"/>
        </a:p>
      </dgm:t>
    </dgm:pt>
    <dgm:pt modelId="{18C754D4-E349-4011-B404-1D455D002777}" type="sibTrans" cxnId="{55CECDC0-D4FF-48A1-B6D9-13D8212BEBCE}">
      <dgm:prSet/>
      <dgm:spPr/>
      <dgm:t>
        <a:bodyPr/>
        <a:lstStyle/>
        <a:p>
          <a:endParaRPr lang="en-US"/>
        </a:p>
      </dgm:t>
    </dgm:pt>
    <dgm:pt modelId="{0A0434EC-9BAE-4A11-BE74-EAAA5F1EDB9B}">
      <dgm:prSet phldrT="[Text]" custT="1"/>
      <dgm:spPr/>
      <dgm:t>
        <a:bodyPr/>
        <a:lstStyle/>
        <a:p>
          <a:pPr algn="r" rtl="1"/>
          <a:r>
            <a:rPr lang="fa-IR" sz="1800" i="0" dirty="0" smtClean="0">
              <a:solidFill>
                <a:srgbClr val="000000"/>
              </a:solidFill>
              <a:effectLst/>
              <a:latin typeface="BNazanin"/>
              <a:cs typeface="B Titr" pitchFamily="2" charset="-78"/>
            </a:rPr>
            <a:t>ارائه </a:t>
          </a:r>
          <a:r>
            <a:rPr lang="fa-IR" sz="1800" i="0" dirty="0" smtClean="0">
              <a:solidFill>
                <a:srgbClr val="000000"/>
              </a:solidFill>
              <a:effectLst/>
              <a:latin typeface="BNazanin"/>
              <a:cs typeface="B Titr" pitchFamily="2" charset="-78"/>
            </a:rPr>
            <a:t>خدمات پيشگيري،</a:t>
          </a:r>
          <a:br>
            <a:rPr lang="fa-IR" sz="1800" i="0" dirty="0" smtClean="0">
              <a:solidFill>
                <a:srgbClr val="000000"/>
              </a:solidFill>
              <a:effectLst/>
              <a:latin typeface="BNazanin"/>
              <a:cs typeface="B Titr" pitchFamily="2" charset="-78"/>
            </a:rPr>
          </a:br>
          <a:r>
            <a:rPr lang="fa-IR" sz="1800" i="0" dirty="0" smtClean="0">
              <a:solidFill>
                <a:srgbClr val="000000"/>
              </a:solidFill>
              <a:effectLst/>
              <a:latin typeface="BNazanin"/>
              <a:cs typeface="B Titr" pitchFamily="2" charset="-78"/>
            </a:rPr>
            <a:t>                                   تـــشخيص و درمـــان</a:t>
          </a:r>
          <a:br>
            <a:rPr lang="fa-IR" sz="1800" i="0" dirty="0" smtClean="0">
              <a:solidFill>
                <a:srgbClr val="000000"/>
              </a:solidFill>
              <a:effectLst/>
              <a:latin typeface="BNazanin"/>
              <a:cs typeface="B Titr" pitchFamily="2" charset="-78"/>
            </a:rPr>
          </a:br>
          <a:r>
            <a:rPr lang="fa-IR" sz="1800" i="0" dirty="0" smtClean="0">
              <a:solidFill>
                <a:srgbClr val="000000"/>
              </a:solidFill>
              <a:effectLst/>
              <a:latin typeface="BNazanin"/>
              <a:cs typeface="B Titr" pitchFamily="2" charset="-78"/>
            </a:rPr>
            <a:t>                                                                                بيماريها</a:t>
          </a:r>
          <a:br>
            <a:rPr lang="fa-IR" sz="1800" i="0" dirty="0" smtClean="0">
              <a:solidFill>
                <a:srgbClr val="000000"/>
              </a:solidFill>
              <a:effectLst/>
              <a:latin typeface="BNazanin"/>
              <a:cs typeface="B Titr" pitchFamily="2" charset="-78"/>
            </a:rPr>
          </a:br>
          <a:endParaRPr lang="en-US" sz="1800" dirty="0">
            <a:cs typeface="B Titr" pitchFamily="2" charset="-78"/>
          </a:endParaRPr>
        </a:p>
      </dgm:t>
    </dgm:pt>
    <dgm:pt modelId="{92087A63-8CBC-4DBC-9BD8-F0E13B926A39}" type="parTrans" cxnId="{ABD32EA9-2B2A-4660-BED3-98218F9D9B09}">
      <dgm:prSet/>
      <dgm:spPr/>
      <dgm:t>
        <a:bodyPr/>
        <a:lstStyle/>
        <a:p>
          <a:endParaRPr lang="en-US"/>
        </a:p>
      </dgm:t>
    </dgm:pt>
    <dgm:pt modelId="{52808B97-4C87-4C80-A29C-AF050FEF723F}" type="sibTrans" cxnId="{ABD32EA9-2B2A-4660-BED3-98218F9D9B09}">
      <dgm:prSet/>
      <dgm:spPr/>
      <dgm:t>
        <a:bodyPr/>
        <a:lstStyle/>
        <a:p>
          <a:endParaRPr lang="en-US"/>
        </a:p>
      </dgm:t>
    </dgm:pt>
    <dgm:pt modelId="{711A8117-C8A9-4DCB-AEDD-E5071CC6C6E8}">
      <dgm:prSet phldrT="[Text]" custT="1"/>
      <dgm:spPr/>
      <dgm:t>
        <a:bodyPr/>
        <a:lstStyle/>
        <a:p>
          <a:pPr algn="r" rtl="1"/>
          <a:r>
            <a:rPr lang="fa-IR" sz="1800" i="0" dirty="0" smtClean="0">
              <a:solidFill>
                <a:srgbClr val="000000"/>
              </a:solidFill>
              <a:effectLst/>
              <a:latin typeface="BNazanin"/>
              <a:cs typeface="B Titr" pitchFamily="2" charset="-78"/>
            </a:rPr>
            <a:t>توانمندسازي سازمانها</a:t>
          </a:r>
          <a:br>
            <a:rPr lang="fa-IR" sz="1800" i="0" dirty="0" smtClean="0">
              <a:solidFill>
                <a:srgbClr val="000000"/>
              </a:solidFill>
              <a:effectLst/>
              <a:latin typeface="BNazanin"/>
              <a:cs typeface="B Titr" pitchFamily="2" charset="-78"/>
            </a:rPr>
          </a:br>
          <a:r>
            <a:rPr lang="fa-IR" sz="1800" i="0" dirty="0" smtClean="0">
              <a:solidFill>
                <a:srgbClr val="000000"/>
              </a:solidFill>
              <a:effectLst/>
              <a:latin typeface="BNazanin"/>
              <a:cs typeface="B Titr" pitchFamily="2" charset="-78"/>
            </a:rPr>
            <a:t>                         و كاركنان براي حفظ و</a:t>
          </a:r>
          <a:br>
            <a:rPr lang="fa-IR" sz="1800" i="0" dirty="0" smtClean="0">
              <a:solidFill>
                <a:srgbClr val="000000"/>
              </a:solidFill>
              <a:effectLst/>
              <a:latin typeface="BNazanin"/>
              <a:cs typeface="B Titr" pitchFamily="2" charset="-78"/>
            </a:rPr>
          </a:br>
          <a:r>
            <a:rPr lang="fa-IR" sz="1800" i="0" dirty="0" smtClean="0">
              <a:solidFill>
                <a:srgbClr val="000000"/>
              </a:solidFill>
              <a:effectLst/>
              <a:latin typeface="BNazanin"/>
              <a:cs typeface="B Titr" pitchFamily="2" charset="-78"/>
            </a:rPr>
            <a:t>                                           ارتقاي سلامت خود</a:t>
          </a:r>
          <a:r>
            <a:rPr lang="fa-IR" sz="2800" i="0" dirty="0" smtClean="0">
              <a:solidFill>
                <a:srgbClr val="000000"/>
              </a:solidFill>
              <a:effectLst/>
              <a:latin typeface="BNazanin"/>
            </a:rPr>
            <a:t/>
          </a:r>
          <a:br>
            <a:rPr lang="fa-IR" sz="2800" i="0" dirty="0" smtClean="0">
              <a:solidFill>
                <a:srgbClr val="000000"/>
              </a:solidFill>
              <a:effectLst/>
              <a:latin typeface="BNazanin"/>
            </a:rPr>
          </a:br>
          <a:endParaRPr lang="en-US" sz="2800" dirty="0"/>
        </a:p>
      </dgm:t>
    </dgm:pt>
    <dgm:pt modelId="{CFF1A367-982D-4708-A426-49BEA785DBD8}" type="parTrans" cxnId="{A9B331FC-A394-42E7-83F5-AC58A9D40702}">
      <dgm:prSet/>
      <dgm:spPr/>
      <dgm:t>
        <a:bodyPr/>
        <a:lstStyle/>
        <a:p>
          <a:endParaRPr lang="en-US"/>
        </a:p>
      </dgm:t>
    </dgm:pt>
    <dgm:pt modelId="{EF101AAD-0215-41D2-B371-90EE071EA517}" type="sibTrans" cxnId="{A9B331FC-A394-42E7-83F5-AC58A9D40702}">
      <dgm:prSet/>
      <dgm:spPr/>
      <dgm:t>
        <a:bodyPr/>
        <a:lstStyle/>
        <a:p>
          <a:endParaRPr lang="en-US"/>
        </a:p>
      </dgm:t>
    </dgm:pt>
    <dgm:pt modelId="{78DAF54D-BF02-486F-A7B6-C17E14869627}" type="pres">
      <dgm:prSet presAssocID="{9D9A700E-59FA-4126-819D-206D04F9560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5A334A9-DA53-4E67-9376-C7287038F24E}" type="pres">
      <dgm:prSet presAssocID="{5E5A6675-ED17-4D55-85F1-016B90C6A7AD}" presName="composite" presStyleCnt="0"/>
      <dgm:spPr/>
    </dgm:pt>
    <dgm:pt modelId="{25976A19-1C03-494A-998C-A5DE1626437A}" type="pres">
      <dgm:prSet presAssocID="{5E5A6675-ED17-4D55-85F1-016B90C6A7A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609575-FE73-47E8-8EEA-8DDAAEC526B4}" type="pres">
      <dgm:prSet presAssocID="{5E5A6675-ED17-4D55-85F1-016B90C6A7AD}" presName="descendantText" presStyleLbl="alignAcc1" presStyleIdx="0" presStyleCnt="3" custScaleY="128084" custLinFactNeighborX="-688" custLinFactNeighborY="-5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04E132-C0ED-40CD-957E-2264758B9FDD}" type="pres">
      <dgm:prSet presAssocID="{959EED88-CA1A-4259-9D8B-007A9CB6CA45}" presName="sp" presStyleCnt="0"/>
      <dgm:spPr/>
    </dgm:pt>
    <dgm:pt modelId="{30F2C52E-828E-45C3-B068-F8383098BE0A}" type="pres">
      <dgm:prSet presAssocID="{9B033EFC-0A16-4EFF-B3CB-0FF03A8303E6}" presName="composite" presStyleCnt="0"/>
      <dgm:spPr/>
    </dgm:pt>
    <dgm:pt modelId="{B4B26581-E3F5-4DAC-BD64-720C8C20B41F}" type="pres">
      <dgm:prSet presAssocID="{9B033EFC-0A16-4EFF-B3CB-0FF03A8303E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BD9C13-B520-444A-9F7D-A7D872419AB3}" type="pres">
      <dgm:prSet presAssocID="{9B033EFC-0A16-4EFF-B3CB-0FF03A8303E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A3D3DB-386E-40B6-A8A0-0AC053952913}" type="pres">
      <dgm:prSet presAssocID="{DA706777-6ACF-4DC9-8ED6-B47973FEF050}" presName="sp" presStyleCnt="0"/>
      <dgm:spPr/>
    </dgm:pt>
    <dgm:pt modelId="{BD7572C5-7A0F-40B5-A019-21FB88B50DD6}" type="pres">
      <dgm:prSet presAssocID="{F03FC661-A7F4-4EBF-A911-96AB9A4C44B2}" presName="composite" presStyleCnt="0"/>
      <dgm:spPr/>
    </dgm:pt>
    <dgm:pt modelId="{FC8ECDAD-C7BD-4913-8B56-7CD26D2A6A51}" type="pres">
      <dgm:prSet presAssocID="{F03FC661-A7F4-4EBF-A911-96AB9A4C44B2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69A260-8BB6-49D9-B3FE-729BBC4D5AFC}" type="pres">
      <dgm:prSet presAssocID="{F03FC661-A7F4-4EBF-A911-96AB9A4C44B2}" presName="descendantText" presStyleLbl="alignAcc1" presStyleIdx="2" presStyleCnt="3" custScaleY="14706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46573E0-C66F-4BAA-998B-EFA04A8BC3C2}" srcId="{5E5A6675-ED17-4D55-85F1-016B90C6A7AD}" destId="{14CBCCED-F764-4252-83F3-6CA10D62D160}" srcOrd="0" destOrd="0" parTransId="{5FBB11A2-86BF-4E89-9DBF-8CCD70D53DC9}" sibTransId="{779E2FD7-D6E5-460C-9CB4-9DB4C0FC9017}"/>
    <dgm:cxn modelId="{FD62152D-D0F5-4117-82A0-3450522C03EF}" type="presOf" srcId="{9D9A700E-59FA-4126-819D-206D04F95602}" destId="{78DAF54D-BF02-486F-A7B6-C17E14869627}" srcOrd="0" destOrd="0" presId="urn:microsoft.com/office/officeart/2005/8/layout/chevron2"/>
    <dgm:cxn modelId="{128A8CF6-18C9-4AC3-849B-7298F1539748}" srcId="{9D9A700E-59FA-4126-819D-206D04F95602}" destId="{5E5A6675-ED17-4D55-85F1-016B90C6A7AD}" srcOrd="0" destOrd="0" parTransId="{D64F639E-8AAB-47E0-A880-08A448086019}" sibTransId="{959EED88-CA1A-4259-9D8B-007A9CB6CA45}"/>
    <dgm:cxn modelId="{F954A805-4FE6-4B02-86C1-7338F363C0D4}" type="presOf" srcId="{0A0434EC-9BAE-4A11-BE74-EAAA5F1EDB9B}" destId="{6D69A260-8BB6-49D9-B3FE-729BBC4D5AFC}" srcOrd="0" destOrd="0" presId="urn:microsoft.com/office/officeart/2005/8/layout/chevron2"/>
    <dgm:cxn modelId="{55CECDC0-D4FF-48A1-B6D9-13D8212BEBCE}" srcId="{9D9A700E-59FA-4126-819D-206D04F95602}" destId="{F03FC661-A7F4-4EBF-A911-96AB9A4C44B2}" srcOrd="2" destOrd="0" parTransId="{D93E901A-FB60-454C-8543-355671D32BD3}" sibTransId="{18C754D4-E349-4011-B404-1D455D002777}"/>
    <dgm:cxn modelId="{FFFCE092-5F4D-441D-B363-90869262EE7C}" srcId="{9B033EFC-0A16-4EFF-B3CB-0FF03A8303E6}" destId="{266A017F-8B4F-42B6-92D2-BF8CE9678C40}" srcOrd="0" destOrd="0" parTransId="{7FF33254-7DAC-4DFC-9D2D-A01C945A16DB}" sibTransId="{38F49DF0-DDEA-46D5-9B78-647DBEF72F48}"/>
    <dgm:cxn modelId="{7EDB348F-E34D-4311-B371-5981BA6F7D2C}" type="presOf" srcId="{266A017F-8B4F-42B6-92D2-BF8CE9678C40}" destId="{14BD9C13-B520-444A-9F7D-A7D872419AB3}" srcOrd="0" destOrd="0" presId="urn:microsoft.com/office/officeart/2005/8/layout/chevron2"/>
    <dgm:cxn modelId="{ABD32EA9-2B2A-4660-BED3-98218F9D9B09}" srcId="{F03FC661-A7F4-4EBF-A911-96AB9A4C44B2}" destId="{0A0434EC-9BAE-4A11-BE74-EAAA5F1EDB9B}" srcOrd="0" destOrd="0" parTransId="{92087A63-8CBC-4DBC-9BD8-F0E13B926A39}" sibTransId="{52808B97-4C87-4C80-A29C-AF050FEF723F}"/>
    <dgm:cxn modelId="{2CE958A9-920B-461E-A41B-C49853F4A81F}" srcId="{9D9A700E-59FA-4126-819D-206D04F95602}" destId="{9B033EFC-0A16-4EFF-B3CB-0FF03A8303E6}" srcOrd="1" destOrd="0" parTransId="{891239C7-70BD-4B54-B28B-71314FE9C7BA}" sibTransId="{DA706777-6ACF-4DC9-8ED6-B47973FEF050}"/>
    <dgm:cxn modelId="{2F61059F-407D-4AB7-A5D4-52C7E18F8AD1}" type="presOf" srcId="{711A8117-C8A9-4DCB-AEDD-E5071CC6C6E8}" destId="{7F609575-FE73-47E8-8EEA-8DDAAEC526B4}" srcOrd="0" destOrd="1" presId="urn:microsoft.com/office/officeart/2005/8/layout/chevron2"/>
    <dgm:cxn modelId="{22C2209B-DD60-444D-9081-3D30BBD3EE7C}" type="presOf" srcId="{14CBCCED-F764-4252-83F3-6CA10D62D160}" destId="{7F609575-FE73-47E8-8EEA-8DDAAEC526B4}" srcOrd="0" destOrd="0" presId="urn:microsoft.com/office/officeart/2005/8/layout/chevron2"/>
    <dgm:cxn modelId="{A9B331FC-A394-42E7-83F5-AC58A9D40702}" srcId="{5E5A6675-ED17-4D55-85F1-016B90C6A7AD}" destId="{711A8117-C8A9-4DCB-AEDD-E5071CC6C6E8}" srcOrd="1" destOrd="0" parTransId="{CFF1A367-982D-4708-A426-49BEA785DBD8}" sibTransId="{EF101AAD-0215-41D2-B371-90EE071EA517}"/>
    <dgm:cxn modelId="{8FAA61F8-17FA-48CA-AF7C-E9D9A33F9673}" type="presOf" srcId="{5E5A6675-ED17-4D55-85F1-016B90C6A7AD}" destId="{25976A19-1C03-494A-998C-A5DE1626437A}" srcOrd="0" destOrd="0" presId="urn:microsoft.com/office/officeart/2005/8/layout/chevron2"/>
    <dgm:cxn modelId="{EC6AE0A5-2BE5-4DE0-9995-15BC9269B13B}" type="presOf" srcId="{9B033EFC-0A16-4EFF-B3CB-0FF03A8303E6}" destId="{B4B26581-E3F5-4DAC-BD64-720C8C20B41F}" srcOrd="0" destOrd="0" presId="urn:microsoft.com/office/officeart/2005/8/layout/chevron2"/>
    <dgm:cxn modelId="{7E20AB61-C201-4A96-9228-DCF2E9CE28B7}" type="presOf" srcId="{F03FC661-A7F4-4EBF-A911-96AB9A4C44B2}" destId="{FC8ECDAD-C7BD-4913-8B56-7CD26D2A6A51}" srcOrd="0" destOrd="0" presId="urn:microsoft.com/office/officeart/2005/8/layout/chevron2"/>
    <dgm:cxn modelId="{654AC4A3-4E2E-4914-9F91-A4EBA67F1598}" type="presParOf" srcId="{78DAF54D-BF02-486F-A7B6-C17E14869627}" destId="{65A334A9-DA53-4E67-9376-C7287038F24E}" srcOrd="0" destOrd="0" presId="urn:microsoft.com/office/officeart/2005/8/layout/chevron2"/>
    <dgm:cxn modelId="{F4E4EBBB-BFEF-42C6-8ED2-8316B9AE8269}" type="presParOf" srcId="{65A334A9-DA53-4E67-9376-C7287038F24E}" destId="{25976A19-1C03-494A-998C-A5DE1626437A}" srcOrd="0" destOrd="0" presId="urn:microsoft.com/office/officeart/2005/8/layout/chevron2"/>
    <dgm:cxn modelId="{53B14CF8-17D3-4E2D-B7CC-D85609846D8B}" type="presParOf" srcId="{65A334A9-DA53-4E67-9376-C7287038F24E}" destId="{7F609575-FE73-47E8-8EEA-8DDAAEC526B4}" srcOrd="1" destOrd="0" presId="urn:microsoft.com/office/officeart/2005/8/layout/chevron2"/>
    <dgm:cxn modelId="{DA856116-3ABF-452E-8F55-68D1D9E05C79}" type="presParOf" srcId="{78DAF54D-BF02-486F-A7B6-C17E14869627}" destId="{5904E132-C0ED-40CD-957E-2264758B9FDD}" srcOrd="1" destOrd="0" presId="urn:microsoft.com/office/officeart/2005/8/layout/chevron2"/>
    <dgm:cxn modelId="{F03D6630-BEEA-48CD-9F99-C09B2786B92F}" type="presParOf" srcId="{78DAF54D-BF02-486F-A7B6-C17E14869627}" destId="{30F2C52E-828E-45C3-B068-F8383098BE0A}" srcOrd="2" destOrd="0" presId="urn:microsoft.com/office/officeart/2005/8/layout/chevron2"/>
    <dgm:cxn modelId="{C0179416-570B-4B1D-9A69-D8AB759B08B9}" type="presParOf" srcId="{30F2C52E-828E-45C3-B068-F8383098BE0A}" destId="{B4B26581-E3F5-4DAC-BD64-720C8C20B41F}" srcOrd="0" destOrd="0" presId="urn:microsoft.com/office/officeart/2005/8/layout/chevron2"/>
    <dgm:cxn modelId="{BA671B4A-0CBB-4557-BEAB-BD7FCF01243D}" type="presParOf" srcId="{30F2C52E-828E-45C3-B068-F8383098BE0A}" destId="{14BD9C13-B520-444A-9F7D-A7D872419AB3}" srcOrd="1" destOrd="0" presId="urn:microsoft.com/office/officeart/2005/8/layout/chevron2"/>
    <dgm:cxn modelId="{BB184BC4-D299-47B5-83C3-B00E727EDABB}" type="presParOf" srcId="{78DAF54D-BF02-486F-A7B6-C17E14869627}" destId="{2DA3D3DB-386E-40B6-A8A0-0AC053952913}" srcOrd="3" destOrd="0" presId="urn:microsoft.com/office/officeart/2005/8/layout/chevron2"/>
    <dgm:cxn modelId="{3524BC50-AA4D-4E1F-8CAD-592D0361146B}" type="presParOf" srcId="{78DAF54D-BF02-486F-A7B6-C17E14869627}" destId="{BD7572C5-7A0F-40B5-A019-21FB88B50DD6}" srcOrd="4" destOrd="0" presId="urn:microsoft.com/office/officeart/2005/8/layout/chevron2"/>
    <dgm:cxn modelId="{860461E4-1543-47C8-AA08-1F05D1651BED}" type="presParOf" srcId="{BD7572C5-7A0F-40B5-A019-21FB88B50DD6}" destId="{FC8ECDAD-C7BD-4913-8B56-7CD26D2A6A51}" srcOrd="0" destOrd="0" presId="urn:microsoft.com/office/officeart/2005/8/layout/chevron2"/>
    <dgm:cxn modelId="{17DA2CB5-CBE8-48C0-8D8E-DD8F95E0F710}" type="presParOf" srcId="{BD7572C5-7A0F-40B5-A019-21FB88B50DD6}" destId="{6D69A260-8BB6-49D9-B3FE-729BBC4D5AF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AA56A6-91F3-4DE9-8B0B-B9D850462F2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3DAA409-1C43-4A38-8564-CE1CA8BF403C}">
      <dgm:prSet/>
      <dgm:spPr/>
      <dgm:t>
        <a:bodyPr/>
        <a:lstStyle/>
        <a:p>
          <a:pPr rtl="1"/>
          <a:r>
            <a:rPr lang="fa-IR" i="0" dirty="0" smtClean="0">
              <a:cs typeface="B Titr" pitchFamily="2" charset="-78"/>
            </a:rPr>
            <a:t>2-اجراي برنامه هاي آموزشي ضمن خدمت كاركنان</a:t>
          </a:r>
          <a:br>
            <a:rPr lang="fa-IR" i="0" dirty="0" smtClean="0">
              <a:cs typeface="B Titr" pitchFamily="2" charset="-78"/>
            </a:rPr>
          </a:br>
          <a:endParaRPr lang="fa-IR" i="0" dirty="0">
            <a:cs typeface="B Titr" pitchFamily="2" charset="-78"/>
          </a:endParaRPr>
        </a:p>
      </dgm:t>
    </dgm:pt>
    <dgm:pt modelId="{593CF171-76C1-4E5B-9C27-BD88A427E476}" type="parTrans" cxnId="{6C4B2C8C-D680-42A8-A119-9C365461E7F1}">
      <dgm:prSet/>
      <dgm:spPr/>
      <dgm:t>
        <a:bodyPr/>
        <a:lstStyle/>
        <a:p>
          <a:endParaRPr lang="en-US"/>
        </a:p>
      </dgm:t>
    </dgm:pt>
    <dgm:pt modelId="{5E43B7FF-98B4-465A-8761-682271FC7C53}" type="sibTrans" cxnId="{6C4B2C8C-D680-42A8-A119-9C365461E7F1}">
      <dgm:prSet/>
      <dgm:spPr/>
      <dgm:t>
        <a:bodyPr/>
        <a:lstStyle/>
        <a:p>
          <a:endParaRPr lang="en-US"/>
        </a:p>
      </dgm:t>
    </dgm:pt>
    <dgm:pt modelId="{5C413310-CCFD-472B-A5E3-1CC02F877331}">
      <dgm:prSet/>
      <dgm:spPr/>
      <dgm:t>
        <a:bodyPr/>
        <a:lstStyle/>
        <a:p>
          <a:pPr rtl="1"/>
          <a:r>
            <a:rPr lang="fa-IR" i="0" dirty="0" smtClean="0">
              <a:cs typeface="B Titr" pitchFamily="2" charset="-78"/>
            </a:rPr>
            <a:t>1- اجراي خودمراقبتي سازماني در دستگاههاي اجرايي</a:t>
          </a:r>
          <a:r>
            <a:rPr lang="fa-IR" dirty="0" smtClean="0">
              <a:cs typeface="B Titr" pitchFamily="2" charset="-78"/>
            </a:rPr>
            <a:t/>
          </a:r>
          <a:br>
            <a:rPr lang="fa-IR" dirty="0" smtClean="0">
              <a:cs typeface="B Titr" pitchFamily="2" charset="-78"/>
            </a:rPr>
          </a:br>
          <a:endParaRPr lang="fa-IR" dirty="0">
            <a:cs typeface="B Titr" pitchFamily="2" charset="-78"/>
          </a:endParaRPr>
        </a:p>
      </dgm:t>
    </dgm:pt>
    <dgm:pt modelId="{99DF9B9A-336A-4F81-B64F-F41EEB611752}" type="parTrans" cxnId="{A378EDAD-B78C-4665-BCA9-147219DAF539}">
      <dgm:prSet/>
      <dgm:spPr/>
      <dgm:t>
        <a:bodyPr/>
        <a:lstStyle/>
        <a:p>
          <a:endParaRPr lang="en-US"/>
        </a:p>
      </dgm:t>
    </dgm:pt>
    <dgm:pt modelId="{AD378390-8E16-418F-BE95-18ABB58B3D45}" type="sibTrans" cxnId="{A378EDAD-B78C-4665-BCA9-147219DAF539}">
      <dgm:prSet/>
      <dgm:spPr/>
      <dgm:t>
        <a:bodyPr/>
        <a:lstStyle/>
        <a:p>
          <a:endParaRPr lang="en-US"/>
        </a:p>
      </dgm:t>
    </dgm:pt>
    <dgm:pt modelId="{CA1554CE-6735-4B7C-B86A-60225408D80C}">
      <dgm:prSet/>
      <dgm:spPr/>
      <dgm:t>
        <a:bodyPr/>
        <a:lstStyle/>
        <a:p>
          <a:pPr rtl="1"/>
          <a:r>
            <a:rPr lang="fa-IR" i="0" dirty="0" smtClean="0">
              <a:cs typeface="B Titr" pitchFamily="2" charset="-78"/>
            </a:rPr>
            <a:t>3-راه اندازي بانك اطلاعات پايه سلامت كاركنان (پرونده  الکترونیک سلامت:سیب)</a:t>
          </a:r>
          <a:br>
            <a:rPr lang="fa-IR" i="0" dirty="0" smtClean="0">
              <a:cs typeface="B Titr" pitchFamily="2" charset="-78"/>
            </a:rPr>
          </a:br>
          <a:endParaRPr lang="fa-IR" i="0" dirty="0">
            <a:cs typeface="B Titr" pitchFamily="2" charset="-78"/>
          </a:endParaRPr>
        </a:p>
      </dgm:t>
    </dgm:pt>
    <dgm:pt modelId="{5370CB7F-50CF-4213-BC3E-9E0AD6273B7B}" type="parTrans" cxnId="{E43D6787-CD16-4FF1-8014-22B230657CC4}">
      <dgm:prSet/>
      <dgm:spPr/>
      <dgm:t>
        <a:bodyPr/>
        <a:lstStyle/>
        <a:p>
          <a:endParaRPr lang="en-US"/>
        </a:p>
      </dgm:t>
    </dgm:pt>
    <dgm:pt modelId="{EC4A6AE4-2B3C-49A1-AD38-4CADE47A91B5}" type="sibTrans" cxnId="{E43D6787-CD16-4FF1-8014-22B230657CC4}">
      <dgm:prSet/>
      <dgm:spPr/>
      <dgm:t>
        <a:bodyPr/>
        <a:lstStyle/>
        <a:p>
          <a:endParaRPr lang="en-US"/>
        </a:p>
      </dgm:t>
    </dgm:pt>
    <dgm:pt modelId="{B7EEEBC5-F3E4-4AC4-AB14-0D216D707B3C}">
      <dgm:prSet/>
      <dgm:spPr/>
      <dgm:t>
        <a:bodyPr/>
        <a:lstStyle/>
        <a:p>
          <a:pPr rtl="1"/>
          <a:r>
            <a:rPr lang="fa-IR" i="0" dirty="0" smtClean="0">
              <a:solidFill>
                <a:srgbClr val="FFFF00"/>
              </a:solidFill>
              <a:cs typeface="B Titr" pitchFamily="2" charset="-78"/>
            </a:rPr>
            <a:t>4-انجام معاينات دوره اي </a:t>
          </a:r>
        </a:p>
        <a:p>
          <a:pPr rtl="1"/>
          <a:r>
            <a:rPr lang="fa-IR" i="0" dirty="0" smtClean="0">
              <a:solidFill>
                <a:srgbClr val="FFFF00"/>
              </a:solidFill>
              <a:cs typeface="B Titr" pitchFamily="2" charset="-78"/>
            </a:rPr>
            <a:t>و  بررسي  هاي محيطي</a:t>
          </a:r>
          <a:br>
            <a:rPr lang="fa-IR" i="0" dirty="0" smtClean="0">
              <a:solidFill>
                <a:srgbClr val="FFFF00"/>
              </a:solidFill>
              <a:cs typeface="B Titr" pitchFamily="2" charset="-78"/>
            </a:rPr>
          </a:br>
          <a:endParaRPr lang="fa-IR" i="0" dirty="0">
            <a:solidFill>
              <a:srgbClr val="FFFF00"/>
            </a:solidFill>
            <a:cs typeface="B Titr" pitchFamily="2" charset="-78"/>
          </a:endParaRPr>
        </a:p>
      </dgm:t>
    </dgm:pt>
    <dgm:pt modelId="{1460FD1A-A56A-4F80-B584-13B8C09156BF}" type="parTrans" cxnId="{F129772C-09D9-4560-B41B-995FD95D31FF}">
      <dgm:prSet/>
      <dgm:spPr/>
      <dgm:t>
        <a:bodyPr/>
        <a:lstStyle/>
        <a:p>
          <a:endParaRPr lang="en-US"/>
        </a:p>
      </dgm:t>
    </dgm:pt>
    <dgm:pt modelId="{8693DAF4-48CD-4D9A-BEA7-6E5449980E6A}" type="sibTrans" cxnId="{F129772C-09D9-4560-B41B-995FD95D31FF}">
      <dgm:prSet/>
      <dgm:spPr/>
      <dgm:t>
        <a:bodyPr/>
        <a:lstStyle/>
        <a:p>
          <a:endParaRPr lang="en-US"/>
        </a:p>
      </dgm:t>
    </dgm:pt>
    <dgm:pt modelId="{C0337E9C-A316-4666-8185-33613138731D}" type="pres">
      <dgm:prSet presAssocID="{11AA56A6-91F3-4DE9-8B0B-B9D850462F2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ACF64DD-0A81-4868-BD67-F79F545DFE58}" type="pres">
      <dgm:prSet presAssocID="{5C413310-CCFD-472B-A5E3-1CC02F877331}" presName="node" presStyleLbl="node1" presStyleIdx="0" presStyleCnt="4" custScaleX="1851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6D3E35-912A-42AC-9F9F-4B62E6A77D2F}" type="pres">
      <dgm:prSet presAssocID="{AD378390-8E16-418F-BE95-18ABB58B3D45}" presName="sibTrans" presStyleLbl="sibTrans2D1" presStyleIdx="0" presStyleCnt="4"/>
      <dgm:spPr/>
      <dgm:t>
        <a:bodyPr/>
        <a:lstStyle/>
        <a:p>
          <a:endParaRPr lang="en-US"/>
        </a:p>
      </dgm:t>
    </dgm:pt>
    <dgm:pt modelId="{F823A8FC-82EC-4888-9170-9CCE1F946DAA}" type="pres">
      <dgm:prSet presAssocID="{AD378390-8E16-418F-BE95-18ABB58B3D45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3CDEB0B1-E845-4186-9FB1-4CB7973ADB85}" type="pres">
      <dgm:prSet presAssocID="{A3DAA409-1C43-4A38-8564-CE1CA8BF403C}" presName="node" presStyleLbl="node1" presStyleIdx="1" presStyleCnt="4" custScaleX="1580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1C33DA-EE91-4E5D-BCF2-C9F58BCD2D7D}" type="pres">
      <dgm:prSet presAssocID="{5E43B7FF-98B4-465A-8761-682271FC7C53}" presName="sibTrans" presStyleLbl="sibTrans2D1" presStyleIdx="1" presStyleCnt="4"/>
      <dgm:spPr/>
      <dgm:t>
        <a:bodyPr/>
        <a:lstStyle/>
        <a:p>
          <a:endParaRPr lang="en-US"/>
        </a:p>
      </dgm:t>
    </dgm:pt>
    <dgm:pt modelId="{97B1B520-D0D3-466E-A442-EA064D555879}" type="pres">
      <dgm:prSet presAssocID="{5E43B7FF-98B4-465A-8761-682271FC7C53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6EA7E2D4-7600-4153-9678-9F4EF120AD77}" type="pres">
      <dgm:prSet presAssocID="{CA1554CE-6735-4B7C-B86A-60225408D80C}" presName="node" presStyleLbl="node1" presStyleIdx="2" presStyleCnt="4" custScaleX="232147" custRadScaleRad="100088" custRadScaleInc="-9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A6F796-B481-4F3E-A739-ECD008006EA0}" type="pres">
      <dgm:prSet presAssocID="{EC4A6AE4-2B3C-49A1-AD38-4CADE47A91B5}" presName="sibTrans" presStyleLbl="sibTrans2D1" presStyleIdx="2" presStyleCnt="4"/>
      <dgm:spPr/>
      <dgm:t>
        <a:bodyPr/>
        <a:lstStyle/>
        <a:p>
          <a:endParaRPr lang="en-US"/>
        </a:p>
      </dgm:t>
    </dgm:pt>
    <dgm:pt modelId="{BDA19722-18F4-4A32-BF27-EA6CACBBE1CB}" type="pres">
      <dgm:prSet presAssocID="{EC4A6AE4-2B3C-49A1-AD38-4CADE47A91B5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96D85481-82F5-477B-A4AD-E3603647E55C}" type="pres">
      <dgm:prSet presAssocID="{B7EEEBC5-F3E4-4AC4-AB14-0D216D707B3C}" presName="node" presStyleLbl="node1" presStyleIdx="3" presStyleCnt="4" custScaleX="1889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C6F1EB-4428-402D-B9DB-4CA12F6C62EB}" type="pres">
      <dgm:prSet presAssocID="{8693DAF4-48CD-4D9A-BEA7-6E5449980E6A}" presName="sibTrans" presStyleLbl="sibTrans2D1" presStyleIdx="3" presStyleCnt="4"/>
      <dgm:spPr/>
      <dgm:t>
        <a:bodyPr/>
        <a:lstStyle/>
        <a:p>
          <a:endParaRPr lang="en-US"/>
        </a:p>
      </dgm:t>
    </dgm:pt>
    <dgm:pt modelId="{9B49465C-F14D-44EB-9445-7ACAE51FAE70}" type="pres">
      <dgm:prSet presAssocID="{8693DAF4-48CD-4D9A-BEA7-6E5449980E6A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AE823838-F7DE-4721-8708-898090FBBAD8}" type="presOf" srcId="{EC4A6AE4-2B3C-49A1-AD38-4CADE47A91B5}" destId="{35A6F796-B481-4F3E-A739-ECD008006EA0}" srcOrd="0" destOrd="0" presId="urn:microsoft.com/office/officeart/2005/8/layout/cycle2"/>
    <dgm:cxn modelId="{37E67672-AECC-4FBA-9B7D-CBD72CEA4EA1}" type="presOf" srcId="{EC4A6AE4-2B3C-49A1-AD38-4CADE47A91B5}" destId="{BDA19722-18F4-4A32-BF27-EA6CACBBE1CB}" srcOrd="1" destOrd="0" presId="urn:microsoft.com/office/officeart/2005/8/layout/cycle2"/>
    <dgm:cxn modelId="{A14AA25F-9EEA-4AFD-B6A2-F95F76DB7974}" type="presOf" srcId="{AD378390-8E16-418F-BE95-18ABB58B3D45}" destId="{B36D3E35-912A-42AC-9F9F-4B62E6A77D2F}" srcOrd="0" destOrd="0" presId="urn:microsoft.com/office/officeart/2005/8/layout/cycle2"/>
    <dgm:cxn modelId="{F129772C-09D9-4560-B41B-995FD95D31FF}" srcId="{11AA56A6-91F3-4DE9-8B0B-B9D850462F2F}" destId="{B7EEEBC5-F3E4-4AC4-AB14-0D216D707B3C}" srcOrd="3" destOrd="0" parTransId="{1460FD1A-A56A-4F80-B584-13B8C09156BF}" sibTransId="{8693DAF4-48CD-4D9A-BEA7-6E5449980E6A}"/>
    <dgm:cxn modelId="{E43D6787-CD16-4FF1-8014-22B230657CC4}" srcId="{11AA56A6-91F3-4DE9-8B0B-B9D850462F2F}" destId="{CA1554CE-6735-4B7C-B86A-60225408D80C}" srcOrd="2" destOrd="0" parTransId="{5370CB7F-50CF-4213-BC3E-9E0AD6273B7B}" sibTransId="{EC4A6AE4-2B3C-49A1-AD38-4CADE47A91B5}"/>
    <dgm:cxn modelId="{6C4B2C8C-D680-42A8-A119-9C365461E7F1}" srcId="{11AA56A6-91F3-4DE9-8B0B-B9D850462F2F}" destId="{A3DAA409-1C43-4A38-8564-CE1CA8BF403C}" srcOrd="1" destOrd="0" parTransId="{593CF171-76C1-4E5B-9C27-BD88A427E476}" sibTransId="{5E43B7FF-98B4-465A-8761-682271FC7C53}"/>
    <dgm:cxn modelId="{A378EDAD-B78C-4665-BCA9-147219DAF539}" srcId="{11AA56A6-91F3-4DE9-8B0B-B9D850462F2F}" destId="{5C413310-CCFD-472B-A5E3-1CC02F877331}" srcOrd="0" destOrd="0" parTransId="{99DF9B9A-336A-4F81-B64F-F41EEB611752}" sibTransId="{AD378390-8E16-418F-BE95-18ABB58B3D45}"/>
    <dgm:cxn modelId="{4596C352-C669-4B87-B916-887557F4CA80}" type="presOf" srcId="{CA1554CE-6735-4B7C-B86A-60225408D80C}" destId="{6EA7E2D4-7600-4153-9678-9F4EF120AD77}" srcOrd="0" destOrd="0" presId="urn:microsoft.com/office/officeart/2005/8/layout/cycle2"/>
    <dgm:cxn modelId="{D2E5345B-0100-4DF8-BB56-80463FCA69FB}" type="presOf" srcId="{8693DAF4-48CD-4D9A-BEA7-6E5449980E6A}" destId="{9B49465C-F14D-44EB-9445-7ACAE51FAE70}" srcOrd="1" destOrd="0" presId="urn:microsoft.com/office/officeart/2005/8/layout/cycle2"/>
    <dgm:cxn modelId="{6D2BA8AF-6273-4DF5-B05E-98ACB221AD9C}" type="presOf" srcId="{AD378390-8E16-418F-BE95-18ABB58B3D45}" destId="{F823A8FC-82EC-4888-9170-9CCE1F946DAA}" srcOrd="1" destOrd="0" presId="urn:microsoft.com/office/officeart/2005/8/layout/cycle2"/>
    <dgm:cxn modelId="{CE8B6197-E057-4B81-B7E5-A6CFA066918C}" type="presOf" srcId="{5E43B7FF-98B4-465A-8761-682271FC7C53}" destId="{97B1B520-D0D3-466E-A442-EA064D555879}" srcOrd="1" destOrd="0" presId="urn:microsoft.com/office/officeart/2005/8/layout/cycle2"/>
    <dgm:cxn modelId="{A9EBB685-1A43-417C-96B7-74953B96E600}" type="presOf" srcId="{5E43B7FF-98B4-465A-8761-682271FC7C53}" destId="{CE1C33DA-EE91-4E5D-BCF2-C9F58BCD2D7D}" srcOrd="0" destOrd="0" presId="urn:microsoft.com/office/officeart/2005/8/layout/cycle2"/>
    <dgm:cxn modelId="{6E2E8F9C-D280-423C-9E66-D797982E7496}" type="presOf" srcId="{A3DAA409-1C43-4A38-8564-CE1CA8BF403C}" destId="{3CDEB0B1-E845-4186-9FB1-4CB7973ADB85}" srcOrd="0" destOrd="0" presId="urn:microsoft.com/office/officeart/2005/8/layout/cycle2"/>
    <dgm:cxn modelId="{74D340B3-A5AE-4DD1-B207-BF69C768187C}" type="presOf" srcId="{B7EEEBC5-F3E4-4AC4-AB14-0D216D707B3C}" destId="{96D85481-82F5-477B-A4AD-E3603647E55C}" srcOrd="0" destOrd="0" presId="urn:microsoft.com/office/officeart/2005/8/layout/cycle2"/>
    <dgm:cxn modelId="{5B06C8F5-1D6B-4E4F-833C-B2C534CC5024}" type="presOf" srcId="{5C413310-CCFD-472B-A5E3-1CC02F877331}" destId="{FACF64DD-0A81-4868-BD67-F79F545DFE58}" srcOrd="0" destOrd="0" presId="urn:microsoft.com/office/officeart/2005/8/layout/cycle2"/>
    <dgm:cxn modelId="{F13623BE-CF3A-456A-A24F-3BF6F9AC34F8}" type="presOf" srcId="{8693DAF4-48CD-4D9A-BEA7-6E5449980E6A}" destId="{CCC6F1EB-4428-402D-B9DB-4CA12F6C62EB}" srcOrd="0" destOrd="0" presId="urn:microsoft.com/office/officeart/2005/8/layout/cycle2"/>
    <dgm:cxn modelId="{A68821DE-BC4D-4868-A123-1DE92B516649}" type="presOf" srcId="{11AA56A6-91F3-4DE9-8B0B-B9D850462F2F}" destId="{C0337E9C-A316-4666-8185-33613138731D}" srcOrd="0" destOrd="0" presId="urn:microsoft.com/office/officeart/2005/8/layout/cycle2"/>
    <dgm:cxn modelId="{E45F2B14-9184-46CE-93E4-E34510BAB8E6}" type="presParOf" srcId="{C0337E9C-A316-4666-8185-33613138731D}" destId="{FACF64DD-0A81-4868-BD67-F79F545DFE58}" srcOrd="0" destOrd="0" presId="urn:microsoft.com/office/officeart/2005/8/layout/cycle2"/>
    <dgm:cxn modelId="{40ED0E63-DC58-41B6-ADF7-E0F010BE4DD9}" type="presParOf" srcId="{C0337E9C-A316-4666-8185-33613138731D}" destId="{B36D3E35-912A-42AC-9F9F-4B62E6A77D2F}" srcOrd="1" destOrd="0" presId="urn:microsoft.com/office/officeart/2005/8/layout/cycle2"/>
    <dgm:cxn modelId="{FADA6216-F07C-4309-B181-5B182D0656EA}" type="presParOf" srcId="{B36D3E35-912A-42AC-9F9F-4B62E6A77D2F}" destId="{F823A8FC-82EC-4888-9170-9CCE1F946DAA}" srcOrd="0" destOrd="0" presId="urn:microsoft.com/office/officeart/2005/8/layout/cycle2"/>
    <dgm:cxn modelId="{8A73E5C4-4F80-46B0-A41D-B633C348B9A9}" type="presParOf" srcId="{C0337E9C-A316-4666-8185-33613138731D}" destId="{3CDEB0B1-E845-4186-9FB1-4CB7973ADB85}" srcOrd="2" destOrd="0" presId="urn:microsoft.com/office/officeart/2005/8/layout/cycle2"/>
    <dgm:cxn modelId="{15D66B91-6046-4452-82AB-34821CEA4D0C}" type="presParOf" srcId="{C0337E9C-A316-4666-8185-33613138731D}" destId="{CE1C33DA-EE91-4E5D-BCF2-C9F58BCD2D7D}" srcOrd="3" destOrd="0" presId="urn:microsoft.com/office/officeart/2005/8/layout/cycle2"/>
    <dgm:cxn modelId="{2517089D-9A88-4A6B-AF0F-BBEB6D21C34D}" type="presParOf" srcId="{CE1C33DA-EE91-4E5D-BCF2-C9F58BCD2D7D}" destId="{97B1B520-D0D3-466E-A442-EA064D555879}" srcOrd="0" destOrd="0" presId="urn:microsoft.com/office/officeart/2005/8/layout/cycle2"/>
    <dgm:cxn modelId="{D895E25F-9F53-4D24-AC40-DFAD6DFA438A}" type="presParOf" srcId="{C0337E9C-A316-4666-8185-33613138731D}" destId="{6EA7E2D4-7600-4153-9678-9F4EF120AD77}" srcOrd="4" destOrd="0" presId="urn:microsoft.com/office/officeart/2005/8/layout/cycle2"/>
    <dgm:cxn modelId="{6362A66C-CDA4-4F0C-B695-5073C646D3B6}" type="presParOf" srcId="{C0337E9C-A316-4666-8185-33613138731D}" destId="{35A6F796-B481-4F3E-A739-ECD008006EA0}" srcOrd="5" destOrd="0" presId="urn:microsoft.com/office/officeart/2005/8/layout/cycle2"/>
    <dgm:cxn modelId="{C9FB42AE-AD92-4A3A-827E-BAA0542FF3E4}" type="presParOf" srcId="{35A6F796-B481-4F3E-A739-ECD008006EA0}" destId="{BDA19722-18F4-4A32-BF27-EA6CACBBE1CB}" srcOrd="0" destOrd="0" presId="urn:microsoft.com/office/officeart/2005/8/layout/cycle2"/>
    <dgm:cxn modelId="{C1EA2FCD-F42B-4BE9-B54D-42D48CFBD63B}" type="presParOf" srcId="{C0337E9C-A316-4666-8185-33613138731D}" destId="{96D85481-82F5-477B-A4AD-E3603647E55C}" srcOrd="6" destOrd="0" presId="urn:microsoft.com/office/officeart/2005/8/layout/cycle2"/>
    <dgm:cxn modelId="{E94F7789-802A-49A6-B937-36C82FB2D2C8}" type="presParOf" srcId="{C0337E9C-A316-4666-8185-33613138731D}" destId="{CCC6F1EB-4428-402D-B9DB-4CA12F6C62EB}" srcOrd="7" destOrd="0" presId="urn:microsoft.com/office/officeart/2005/8/layout/cycle2"/>
    <dgm:cxn modelId="{26873411-4DF4-49C0-9EFF-67FC8C729E36}" type="presParOf" srcId="{CCC6F1EB-4428-402D-B9DB-4CA12F6C62EB}" destId="{9B49465C-F14D-44EB-9445-7ACAE51FAE70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gm:drawing xmlns:dgm="http://schemas.openxmlformats.org/drawingml/2006/diagram" xmlns:a="http://schemas.openxmlformats.org/drawingml/2006/main">
  <dsp:spTree xmlns:dsp="http://schemas.microsoft.com/office/drawing/2008/diagram">
    <dsp:nvGrpSpPr>
      <dsp:cNvPr id="0" name=""/>
      <dsp:cNvGrpSpPr/>
    </dsp:nvGrpSpPr>
    <dsp:grpSpPr/>
    <dsp:sp modelId="{25976A19-1C03-494A-998C-A5DE1626437A}" macro="" textlink="">
      <dsp:nvSpPr>
        <dsp:cNvPr id="0" name=""/>
        <dsp:cNvSpPr/>
      </dsp:nvSpPr>
      <dsp:spPr>
        <a:xfrm rot="5400000">
          <a:off x="-225194" y="367615"/>
          <a:ext cx="1501293" cy="10509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900" kern="1200" dirty="0" smtClean="0"/>
            <a:t>1</a:t>
          </a:r>
          <a:endParaRPr lang="en-US" sz="2900" kern="1200" dirty="0"/>
        </a:p>
      </dsp:txBody>
      <dsp:txXfrm rot="5400000">
        <a:off x="-225194" y="367615"/>
        <a:ext cx="1501293" cy="1050905"/>
      </dsp:txXfrm>
    </dsp:sp>
    <dsp:sp modelId="{7F609575-FE73-47E8-8EEA-8DDAAEC526B4}" macro="" textlink="">
      <dsp:nvSpPr>
        <dsp:cNvPr id="0" name=""/>
        <dsp:cNvSpPr/>
      </dsp:nvSpPr>
      <dsp:spPr>
        <a:xfrm rot="5400000">
          <a:off x="3965915" y="-2964399"/>
          <a:ext cx="1249895" cy="717869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r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800" kern="1200" dirty="0"/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i="0" kern="1200" dirty="0" smtClean="0">
              <a:solidFill>
                <a:srgbClr val="000000"/>
              </a:solidFill>
              <a:effectLst/>
              <a:latin typeface="BNazanin"/>
              <a:cs typeface="B Titr" pitchFamily="2" charset="-78"/>
            </a:rPr>
            <a:t>توانمندسازي سازمانها</a:t>
          </a:r>
          <a:br>
            <a:rPr lang="fa-IR" sz="1800" i="0" kern="1200" dirty="0" smtClean="0">
              <a:solidFill>
                <a:srgbClr val="000000"/>
              </a:solidFill>
              <a:effectLst/>
              <a:latin typeface="BNazanin"/>
              <a:cs typeface="B Titr" pitchFamily="2" charset="-78"/>
            </a:rPr>
          </a:br>
          <a:r>
            <a:rPr lang="fa-IR" sz="1800" i="0" kern="1200" dirty="0" smtClean="0">
              <a:solidFill>
                <a:srgbClr val="000000"/>
              </a:solidFill>
              <a:effectLst/>
              <a:latin typeface="BNazanin"/>
              <a:cs typeface="B Titr" pitchFamily="2" charset="-78"/>
            </a:rPr>
            <a:t>                         و كاركنان براي حفظ و</a:t>
          </a:r>
          <a:br>
            <a:rPr lang="fa-IR" sz="1800" i="0" kern="1200" dirty="0" smtClean="0">
              <a:solidFill>
                <a:srgbClr val="000000"/>
              </a:solidFill>
              <a:effectLst/>
              <a:latin typeface="BNazanin"/>
              <a:cs typeface="B Titr" pitchFamily="2" charset="-78"/>
            </a:rPr>
          </a:br>
          <a:r>
            <a:rPr lang="fa-IR" sz="1800" i="0" kern="1200" dirty="0" smtClean="0">
              <a:solidFill>
                <a:srgbClr val="000000"/>
              </a:solidFill>
              <a:effectLst/>
              <a:latin typeface="BNazanin"/>
              <a:cs typeface="B Titr" pitchFamily="2" charset="-78"/>
            </a:rPr>
            <a:t>                                           ارتقاي سلامت خود</a:t>
          </a:r>
          <a:r>
            <a:rPr lang="fa-IR" sz="2800" i="0" kern="1200" dirty="0" smtClean="0">
              <a:solidFill>
                <a:srgbClr val="000000"/>
              </a:solidFill>
              <a:effectLst/>
              <a:latin typeface="BNazanin"/>
            </a:rPr>
            <a:t/>
          </a:r>
          <a:br>
            <a:rPr lang="fa-IR" sz="2800" i="0" kern="1200" dirty="0" smtClean="0">
              <a:solidFill>
                <a:srgbClr val="000000"/>
              </a:solidFill>
              <a:effectLst/>
              <a:latin typeface="BNazanin"/>
            </a:rPr>
          </a:br>
          <a:endParaRPr lang="en-US" sz="2800" kern="1200" dirty="0"/>
        </a:p>
      </dsp:txBody>
      <dsp:txXfrm rot="5400000">
        <a:off x="3965915" y="-2964399"/>
        <a:ext cx="1249895" cy="7178694"/>
      </dsp:txXfrm>
    </dsp:sp>
    <dsp:sp modelId="{B4B26581-E3F5-4DAC-BD64-720C8C20B41F}" macro="" textlink="">
      <dsp:nvSpPr>
        <dsp:cNvPr id="0" name=""/>
        <dsp:cNvSpPr/>
      </dsp:nvSpPr>
      <dsp:spPr>
        <a:xfrm rot="5400000">
          <a:off x="-225194" y="1691220"/>
          <a:ext cx="1501293" cy="10509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900" kern="1200" dirty="0" smtClean="0"/>
            <a:t>2</a:t>
          </a:r>
          <a:endParaRPr lang="en-US" sz="2900" kern="1200" dirty="0"/>
        </a:p>
      </dsp:txBody>
      <dsp:txXfrm rot="5400000">
        <a:off x="-225194" y="1691220"/>
        <a:ext cx="1501293" cy="1050905"/>
      </dsp:txXfrm>
    </dsp:sp>
    <dsp:sp modelId="{14BD9C13-B520-444A-9F7D-A7D872419AB3}" macro="" textlink="">
      <dsp:nvSpPr>
        <dsp:cNvPr id="0" name=""/>
        <dsp:cNvSpPr/>
      </dsp:nvSpPr>
      <dsp:spPr>
        <a:xfrm rot="5400000">
          <a:off x="4152332" y="-1635400"/>
          <a:ext cx="975840" cy="717869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i="0" kern="1200" dirty="0" smtClean="0">
              <a:solidFill>
                <a:srgbClr val="000000"/>
              </a:solidFill>
              <a:effectLst/>
              <a:latin typeface="BNazanin"/>
              <a:cs typeface="B Titr" pitchFamily="2" charset="-78"/>
            </a:rPr>
            <a:t>تامين بهداشـت محـيط كار</a:t>
          </a:r>
          <a:r>
            <a:rPr lang="fa-IR" sz="3200" i="0" kern="1200" dirty="0" smtClean="0"/>
            <a:t/>
          </a:r>
          <a:br>
            <a:rPr lang="fa-IR" sz="3200" i="0" kern="1200" dirty="0" smtClean="0"/>
          </a:br>
          <a:endParaRPr lang="en-US" sz="1500" kern="1200" dirty="0"/>
        </a:p>
      </dsp:txBody>
      <dsp:txXfrm rot="5400000">
        <a:off x="4152332" y="-1635400"/>
        <a:ext cx="975840" cy="7178694"/>
      </dsp:txXfrm>
    </dsp:sp>
    <dsp:sp modelId="{FC8ECDAD-C7BD-4913-8B56-7CD26D2A6A51}" macro="" textlink="">
      <dsp:nvSpPr>
        <dsp:cNvPr id="0" name=""/>
        <dsp:cNvSpPr/>
      </dsp:nvSpPr>
      <dsp:spPr>
        <a:xfrm rot="5400000">
          <a:off x="-225194" y="3244469"/>
          <a:ext cx="1501293" cy="105090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900" kern="1200" dirty="0" smtClean="0"/>
            <a:t>3</a:t>
          </a:r>
          <a:endParaRPr lang="en-US" sz="2900" kern="1200" dirty="0"/>
        </a:p>
      </dsp:txBody>
      <dsp:txXfrm rot="5400000">
        <a:off x="-225194" y="3244469"/>
        <a:ext cx="1501293" cy="1050905"/>
      </dsp:txXfrm>
    </dsp:sp>
    <dsp:sp modelId="{6D69A260-8BB6-49D9-B3FE-729BBC4D5AFC}" macro="" textlink="">
      <dsp:nvSpPr>
        <dsp:cNvPr id="0" name=""/>
        <dsp:cNvSpPr/>
      </dsp:nvSpPr>
      <dsp:spPr>
        <a:xfrm rot="5400000">
          <a:off x="3922687" y="-82151"/>
          <a:ext cx="1435130" cy="717869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800" i="0" kern="1200" dirty="0" smtClean="0">
              <a:solidFill>
                <a:srgbClr val="000000"/>
              </a:solidFill>
              <a:effectLst/>
              <a:latin typeface="BNazanin"/>
              <a:cs typeface="B Titr" pitchFamily="2" charset="-78"/>
            </a:rPr>
            <a:t>ارائه </a:t>
          </a:r>
          <a:r>
            <a:rPr lang="fa-IR" sz="1800" i="0" kern="1200" dirty="0" smtClean="0">
              <a:solidFill>
                <a:srgbClr val="000000"/>
              </a:solidFill>
              <a:effectLst/>
              <a:latin typeface="BNazanin"/>
              <a:cs typeface="B Titr" pitchFamily="2" charset="-78"/>
            </a:rPr>
            <a:t>خدمات پيشگيري،</a:t>
          </a:r>
          <a:br>
            <a:rPr lang="fa-IR" sz="1800" i="0" kern="1200" dirty="0" smtClean="0">
              <a:solidFill>
                <a:srgbClr val="000000"/>
              </a:solidFill>
              <a:effectLst/>
              <a:latin typeface="BNazanin"/>
              <a:cs typeface="B Titr" pitchFamily="2" charset="-78"/>
            </a:rPr>
          </a:br>
          <a:r>
            <a:rPr lang="fa-IR" sz="1800" i="0" kern="1200" dirty="0" smtClean="0">
              <a:solidFill>
                <a:srgbClr val="000000"/>
              </a:solidFill>
              <a:effectLst/>
              <a:latin typeface="BNazanin"/>
              <a:cs typeface="B Titr" pitchFamily="2" charset="-78"/>
            </a:rPr>
            <a:t>                                   تـــشخيص و درمـــان</a:t>
          </a:r>
          <a:br>
            <a:rPr lang="fa-IR" sz="1800" i="0" kern="1200" dirty="0" smtClean="0">
              <a:solidFill>
                <a:srgbClr val="000000"/>
              </a:solidFill>
              <a:effectLst/>
              <a:latin typeface="BNazanin"/>
              <a:cs typeface="B Titr" pitchFamily="2" charset="-78"/>
            </a:rPr>
          </a:br>
          <a:r>
            <a:rPr lang="fa-IR" sz="1800" i="0" kern="1200" dirty="0" smtClean="0">
              <a:solidFill>
                <a:srgbClr val="000000"/>
              </a:solidFill>
              <a:effectLst/>
              <a:latin typeface="BNazanin"/>
              <a:cs typeface="B Titr" pitchFamily="2" charset="-78"/>
            </a:rPr>
            <a:t>                                                                                بيماريها</a:t>
          </a:r>
          <a:br>
            <a:rPr lang="fa-IR" sz="1800" i="0" kern="1200" dirty="0" smtClean="0">
              <a:solidFill>
                <a:srgbClr val="000000"/>
              </a:solidFill>
              <a:effectLst/>
              <a:latin typeface="BNazanin"/>
              <a:cs typeface="B Titr" pitchFamily="2" charset="-78"/>
            </a:rPr>
          </a:br>
          <a:endParaRPr lang="en-US" sz="1800" kern="1200" dirty="0">
            <a:cs typeface="B Titr" pitchFamily="2" charset="-78"/>
          </a:endParaRPr>
        </a:p>
      </dsp:txBody>
      <dsp:txXfrm rot="5400000">
        <a:off x="3922687" y="-82151"/>
        <a:ext cx="1435130" cy="7178694"/>
      </dsp:txXfrm>
    </dsp:sp>
  </dsp:spTree>
</dgm:drawing>
</file>

<file path=ppt/diagrams/drawing2.xml><?xml version="1.0" encoding="utf-8"?>
<dgm:drawing xmlns:dgm="http://schemas.openxmlformats.org/drawingml/2006/diagram" xmlns:a="http://schemas.openxmlformats.org/drawingml/2006/main">
  <dsp:spTree xmlns:dsp="http://schemas.microsoft.com/office/drawing/2008/diagram">
    <dsp:nvGrpSpPr>
      <dsp:cNvPr id="0" name=""/>
      <dsp:cNvGrpSpPr/>
    </dsp:nvGrpSpPr>
    <dsp:grpSpPr/>
    <dsp:sp modelId="{FACF64DD-0A81-4868-BD67-F79F545DFE58}" macro="" textlink="">
      <dsp:nvSpPr>
        <dsp:cNvPr id="0" name=""/>
        <dsp:cNvSpPr/>
      </dsp:nvSpPr>
      <dsp:spPr>
        <a:xfrm>
          <a:off x="2940582" y="1693"/>
          <a:ext cx="3476699" cy="18773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500" i="0" kern="1200" dirty="0" smtClean="0">
              <a:cs typeface="B Titr" pitchFamily="2" charset="-78"/>
            </a:rPr>
            <a:t>1- اجراي خودمراقبتي سازماني در دستگاههاي اجرايي</a:t>
          </a:r>
          <a:r>
            <a:rPr lang="fa-IR" sz="1500" kern="1200" dirty="0" smtClean="0">
              <a:cs typeface="B Titr" pitchFamily="2" charset="-78"/>
            </a:rPr>
            <a:t/>
          </a:r>
          <a:br>
            <a:rPr lang="fa-IR" sz="1500" kern="1200" dirty="0" smtClean="0">
              <a:cs typeface="B Titr" pitchFamily="2" charset="-78"/>
            </a:rPr>
          </a:br>
          <a:endParaRPr lang="fa-IR" sz="1500" kern="1200" dirty="0">
            <a:cs typeface="B Titr" pitchFamily="2" charset="-78"/>
          </a:endParaRPr>
        </a:p>
      </dsp:txBody>
      <dsp:txXfrm>
        <a:off x="2940582" y="1693"/>
        <a:ext cx="3476699" cy="1877317"/>
      </dsp:txXfrm>
    </dsp:sp>
    <dsp:sp modelId="{B36D3E35-912A-42AC-9F9F-4B62E6A77D2F}" macro="" textlink="">
      <dsp:nvSpPr>
        <dsp:cNvPr id="0" name=""/>
        <dsp:cNvSpPr/>
      </dsp:nvSpPr>
      <dsp:spPr>
        <a:xfrm rot="2700000">
          <a:off x="5546119" y="1630970"/>
          <a:ext cx="280455" cy="6335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2700000">
        <a:off x="5546119" y="1630970"/>
        <a:ext cx="280455" cy="633594"/>
      </dsp:txXfrm>
    </dsp:sp>
    <dsp:sp modelId="{3CDEB0B1-E845-4186-9FB1-4CB7973ADB85}" macro="" textlink="">
      <dsp:nvSpPr>
        <dsp:cNvPr id="0" name=""/>
        <dsp:cNvSpPr/>
      </dsp:nvSpPr>
      <dsp:spPr>
        <a:xfrm>
          <a:off x="5188644" y="1995041"/>
          <a:ext cx="2967270" cy="18773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500" i="0" kern="1200" dirty="0" smtClean="0">
              <a:cs typeface="B Titr" pitchFamily="2" charset="-78"/>
            </a:rPr>
            <a:t>2-اجراي برنامه هاي آموزشي ضمن خدمت كاركنان</a:t>
          </a:r>
          <a:br>
            <a:rPr lang="fa-IR" sz="1500" i="0" kern="1200" dirty="0" smtClean="0">
              <a:cs typeface="B Titr" pitchFamily="2" charset="-78"/>
            </a:rPr>
          </a:br>
          <a:endParaRPr lang="fa-IR" sz="1500" i="0" kern="1200" dirty="0">
            <a:cs typeface="B Titr" pitchFamily="2" charset="-78"/>
          </a:endParaRPr>
        </a:p>
      </dsp:txBody>
      <dsp:txXfrm>
        <a:off x="5188644" y="1995041"/>
        <a:ext cx="2967270" cy="1877317"/>
      </dsp:txXfrm>
    </dsp:sp>
    <dsp:sp modelId="{CE1C33DA-EE91-4E5D-BCF2-C9F58BCD2D7D}" macro="" textlink="">
      <dsp:nvSpPr>
        <dsp:cNvPr id="0" name=""/>
        <dsp:cNvSpPr/>
      </dsp:nvSpPr>
      <dsp:spPr>
        <a:xfrm rot="8085779">
          <a:off x="5596066" y="3575327"/>
          <a:ext cx="251369" cy="6335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8085779">
        <a:off x="5596066" y="3575327"/>
        <a:ext cx="251369" cy="633594"/>
      </dsp:txXfrm>
    </dsp:sp>
    <dsp:sp modelId="{6EA7E2D4-7600-4153-9678-9F4EF120AD77}" macro="" textlink="">
      <dsp:nvSpPr>
        <dsp:cNvPr id="0" name=""/>
        <dsp:cNvSpPr/>
      </dsp:nvSpPr>
      <dsp:spPr>
        <a:xfrm>
          <a:off x="2514608" y="3990082"/>
          <a:ext cx="4358137" cy="18773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500" i="0" kern="1200" dirty="0" smtClean="0">
              <a:cs typeface="B Titr" pitchFamily="2" charset="-78"/>
            </a:rPr>
            <a:t>3-راه اندازي بانك اطلاعات پايه سلامت كاركنان (پرونده  الکترونیک سلامت:سیب)</a:t>
          </a:r>
          <a:br>
            <a:rPr lang="fa-IR" sz="1500" i="0" kern="1200" dirty="0" smtClean="0">
              <a:cs typeface="B Titr" pitchFamily="2" charset="-78"/>
            </a:rPr>
          </a:br>
          <a:endParaRPr lang="fa-IR" sz="1500" i="0" kern="1200" dirty="0">
            <a:cs typeface="B Titr" pitchFamily="2" charset="-78"/>
          </a:endParaRPr>
        </a:p>
      </dsp:txBody>
      <dsp:txXfrm>
        <a:off x="2514608" y="3990082"/>
        <a:ext cx="4358137" cy="1877317"/>
      </dsp:txXfrm>
    </dsp:sp>
    <dsp:sp modelId="{35A6F796-B481-4F3E-A739-ECD008006EA0}" macro="" textlink="">
      <dsp:nvSpPr>
        <dsp:cNvPr id="0" name=""/>
        <dsp:cNvSpPr/>
      </dsp:nvSpPr>
      <dsp:spPr>
        <a:xfrm rot="13488792">
          <a:off x="3562940" y="3602634"/>
          <a:ext cx="229650" cy="6335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3488792">
        <a:off x="3562940" y="3602634"/>
        <a:ext cx="229650" cy="633594"/>
      </dsp:txXfrm>
    </dsp:sp>
    <dsp:sp modelId="{96D85481-82F5-477B-A4AD-E3603647E55C}" macro="" textlink="">
      <dsp:nvSpPr>
        <dsp:cNvPr id="0" name=""/>
        <dsp:cNvSpPr/>
      </dsp:nvSpPr>
      <dsp:spPr>
        <a:xfrm>
          <a:off x="911885" y="1995041"/>
          <a:ext cx="3547398" cy="18773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500" i="0" kern="1200" dirty="0" smtClean="0">
              <a:solidFill>
                <a:srgbClr val="FFFF00"/>
              </a:solidFill>
              <a:cs typeface="B Titr" pitchFamily="2" charset="-78"/>
            </a:rPr>
            <a:t>4-انجام معاينات دوره اي 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500" i="0" kern="1200" dirty="0" smtClean="0">
              <a:solidFill>
                <a:srgbClr val="FFFF00"/>
              </a:solidFill>
              <a:cs typeface="B Titr" pitchFamily="2" charset="-78"/>
            </a:rPr>
            <a:t>و  بررسي  هاي محيطي</a:t>
          </a:r>
          <a:br>
            <a:rPr lang="fa-IR" sz="1500" i="0" kern="1200" dirty="0" smtClean="0">
              <a:solidFill>
                <a:srgbClr val="FFFF00"/>
              </a:solidFill>
              <a:cs typeface="B Titr" pitchFamily="2" charset="-78"/>
            </a:rPr>
          </a:br>
          <a:endParaRPr lang="fa-IR" sz="1500" i="0" kern="1200" dirty="0">
            <a:solidFill>
              <a:srgbClr val="FFFF00"/>
            </a:solidFill>
            <a:cs typeface="B Titr" pitchFamily="2" charset="-78"/>
          </a:endParaRPr>
        </a:p>
      </dsp:txBody>
      <dsp:txXfrm>
        <a:off x="911885" y="1995041"/>
        <a:ext cx="3547398" cy="1877317"/>
      </dsp:txXfrm>
    </dsp:sp>
    <dsp:sp modelId="{CCC6F1EB-4428-402D-B9DB-4CA12F6C62EB}" macro="" textlink="">
      <dsp:nvSpPr>
        <dsp:cNvPr id="0" name=""/>
        <dsp:cNvSpPr/>
      </dsp:nvSpPr>
      <dsp:spPr>
        <a:xfrm rot="18900000">
          <a:off x="3552461" y="1623443"/>
          <a:ext cx="253163" cy="6335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8900000">
        <a:off x="3552461" y="1623443"/>
        <a:ext cx="253163" cy="633594"/>
      </dsp:txXfrm>
    </dsp:sp>
  </dsp:spTree>
</dgm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5FADF-E0D8-438C-8290-E1695C0C6018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070FA8-64FB-40BF-A95E-F7157B92FD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25811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a-IR" altLang="fa-IR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CF0A2AC-8D98-4FE1-95FD-368B2946FD00}" type="slidenum">
              <a:rPr lang="fa-IR" altLang="fa-IR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fa-IR" altLang="fa-IR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1456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21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21" y="477739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911B-201C-4D34-9C22-44E1CF258BC4}" type="datetimeFigureOut">
              <a:rPr lang="fa-IR" smtClean="0">
                <a:solidFill>
                  <a:srgbClr val="000000">
                    <a:tint val="75000"/>
                  </a:srgbClr>
                </a:solidFill>
              </a:rPr>
              <a:pPr/>
              <a:t>14/01/1441</a:t>
            </a:fld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6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51"/>
            <a:ext cx="584978" cy="365125"/>
          </a:xfrm>
        </p:spPr>
        <p:txBody>
          <a:bodyPr/>
          <a:lstStyle/>
          <a:p>
            <a:fld id="{850F09A2-E893-4352-A517-D6BA724516B4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="" xmlns:p14="http://schemas.microsoft.com/office/powerpoint/2010/main" val="2257340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911B-201C-4D34-9C22-44E1CF258BC4}" type="datetimeFigureOut">
              <a:rPr lang="fa-IR" smtClean="0">
                <a:solidFill>
                  <a:srgbClr val="000000">
                    <a:tint val="75000"/>
                  </a:srgbClr>
                </a:solidFill>
              </a:rPr>
              <a:pPr/>
              <a:t>14/01/1441</a:t>
            </a:fld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316653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50"/>
            <a:ext cx="584978" cy="365125"/>
          </a:xfrm>
        </p:spPr>
        <p:txBody>
          <a:bodyPr/>
          <a:lstStyle/>
          <a:p>
            <a:fld id="{850F09A2-E893-4352-A517-D6BA724516B4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="" xmlns:p14="http://schemas.microsoft.com/office/powerpoint/2010/main" val="4228993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911B-201C-4D34-9C22-44E1CF258BC4}" type="datetimeFigureOut">
              <a:rPr lang="fa-IR" smtClean="0">
                <a:solidFill>
                  <a:srgbClr val="000000">
                    <a:tint val="75000"/>
                  </a:srgbClr>
                </a:solidFill>
              </a:rPr>
              <a:pPr/>
              <a:t>14/01/1441</a:t>
            </a:fld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9" name="Freeform 11"/>
          <p:cNvSpPr/>
          <p:nvPr/>
        </p:nvSpPr>
        <p:spPr bwMode="auto">
          <a:xfrm flipV="1">
            <a:off x="59" y="316653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50"/>
            <a:ext cx="584978" cy="365125"/>
          </a:xfrm>
        </p:spPr>
        <p:txBody>
          <a:bodyPr/>
          <a:lstStyle/>
          <a:p>
            <a:fld id="{850F09A2-E893-4352-A517-D6BA724516B4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14" name="TextBox 13"/>
          <p:cNvSpPr txBox="1"/>
          <p:nvPr/>
        </p:nvSpPr>
        <p:spPr>
          <a:xfrm>
            <a:off x="1808321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 rtl="1"/>
            <a:r>
              <a:rPr lang="en-US" sz="8000" dirty="0">
                <a:ln w="3175" cmpd="sng">
                  <a:noFill/>
                </a:ln>
                <a:solidFill>
                  <a:srgbClr val="0F6FC6"/>
                </a:solidFill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8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 rtl="1"/>
            <a:r>
              <a:rPr lang="en-US" sz="8000" dirty="0">
                <a:ln w="3175" cmpd="sng">
                  <a:noFill/>
                </a:ln>
                <a:solidFill>
                  <a:srgbClr val="0F6FC6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8921988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3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911B-201C-4D34-9C22-44E1CF258BC4}" type="datetimeFigureOut">
              <a:rPr lang="fa-IR" smtClean="0">
                <a:solidFill>
                  <a:srgbClr val="000000">
                    <a:tint val="75000"/>
                  </a:srgbClr>
                </a:solidFill>
              </a:rPr>
              <a:pPr/>
              <a:t>14/01/1441</a:t>
            </a:fld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9" y="491067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98"/>
            <a:ext cx="584978" cy="365125"/>
          </a:xfrm>
        </p:spPr>
        <p:txBody>
          <a:bodyPr/>
          <a:lstStyle/>
          <a:p>
            <a:fld id="{850F09A2-E893-4352-A517-D6BA724516B4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="" xmlns:p14="http://schemas.microsoft.com/office/powerpoint/2010/main" val="9581077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911B-201C-4D34-9C22-44E1CF258BC4}" type="datetimeFigureOut">
              <a:rPr lang="fa-IR" smtClean="0">
                <a:solidFill>
                  <a:srgbClr val="000000">
                    <a:tint val="75000"/>
                  </a:srgbClr>
                </a:solidFill>
              </a:rPr>
              <a:pPr/>
              <a:t>14/01/1441</a:t>
            </a:fld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20" name="Freeform 11"/>
          <p:cNvSpPr/>
          <p:nvPr/>
        </p:nvSpPr>
        <p:spPr bwMode="auto">
          <a:xfrm flipV="1">
            <a:off x="59" y="491067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98"/>
            <a:ext cx="584978" cy="365125"/>
          </a:xfrm>
        </p:spPr>
        <p:txBody>
          <a:bodyPr/>
          <a:lstStyle/>
          <a:p>
            <a:fld id="{850F09A2-E893-4352-A517-D6BA724516B4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11" name="TextBox 10"/>
          <p:cNvSpPr txBox="1"/>
          <p:nvPr/>
        </p:nvSpPr>
        <p:spPr>
          <a:xfrm>
            <a:off x="1808321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 rtl="1"/>
            <a:r>
              <a:rPr lang="en-US" sz="8000" dirty="0">
                <a:ln w="3175" cmpd="sng">
                  <a:noFill/>
                </a:ln>
                <a:solidFill>
                  <a:srgbClr val="0F6FC6"/>
                </a:solidFill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8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r" rtl="1"/>
            <a:r>
              <a:rPr lang="en-US" sz="8000" dirty="0">
                <a:ln w="3175" cmpd="sng">
                  <a:noFill/>
                </a:ln>
                <a:solidFill>
                  <a:srgbClr val="0F6FC6"/>
                </a:solidFill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212628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911B-201C-4D34-9C22-44E1CF258BC4}" type="datetimeFigureOut">
              <a:rPr lang="fa-IR" smtClean="0">
                <a:solidFill>
                  <a:srgbClr val="000000">
                    <a:tint val="75000"/>
                  </a:srgbClr>
                </a:solidFill>
              </a:rPr>
              <a:pPr/>
              <a:t>14/01/1441</a:t>
            </a:fld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491067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98"/>
            <a:ext cx="584978" cy="365125"/>
          </a:xfrm>
        </p:spPr>
        <p:txBody>
          <a:bodyPr/>
          <a:lstStyle/>
          <a:p>
            <a:fld id="{850F09A2-E893-4352-A517-D6BA724516B4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="" xmlns:p14="http://schemas.microsoft.com/office/powerpoint/2010/main" val="13529746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911B-201C-4D34-9C22-44E1CF258BC4}" type="datetimeFigureOut">
              <a:rPr lang="fa-IR" smtClean="0">
                <a:solidFill>
                  <a:srgbClr val="000000">
                    <a:tint val="75000"/>
                  </a:srgbClr>
                </a:solidFill>
              </a:rPr>
              <a:pPr/>
              <a:t>14/01/1441</a:t>
            </a:fld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F09A2-E893-4352-A517-D6BA724516B4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="" xmlns:p14="http://schemas.microsoft.com/office/powerpoint/2010/main" val="37202011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8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8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911B-201C-4D34-9C22-44E1CF258BC4}" type="datetimeFigureOut">
              <a:rPr lang="fa-IR" smtClean="0">
                <a:solidFill>
                  <a:srgbClr val="000000">
                    <a:tint val="75000"/>
                  </a:srgbClr>
                </a:solidFill>
              </a:rPr>
              <a:pPr/>
              <a:t>14/01/1441</a:t>
            </a:fld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F09A2-E893-4352-A517-D6BA724516B4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="" xmlns:p14="http://schemas.microsoft.com/office/powerpoint/2010/main" val="3218012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A56B-B1F6-48E8-B89E-5A18A450FBE0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14/01/1441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6936A-D795-4BD1-9C36-076401398371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62903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A56B-B1F6-48E8-B89E-5A18A450FBE0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14/01/1441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6936A-D795-4BD1-9C36-076401398371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93901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458947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A56B-B1F6-48E8-B89E-5A18A450FBE0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14/01/1441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6936A-D795-4BD1-9C36-076401398371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06618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6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911B-201C-4D34-9C22-44E1CF258BC4}" type="datetimeFigureOut">
              <a:rPr lang="fa-IR" smtClean="0">
                <a:solidFill>
                  <a:srgbClr val="000000">
                    <a:tint val="75000"/>
                  </a:srgbClr>
                </a:solidFill>
              </a:rPr>
              <a:pPr/>
              <a:t>14/01/1441</a:t>
            </a:fld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F09A2-E893-4352-A517-D6BA724516B4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="" xmlns:p14="http://schemas.microsoft.com/office/powerpoint/2010/main" val="38553182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A56B-B1F6-48E8-B89E-5A18A450FBE0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14/01/1441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6936A-D795-4BD1-9C36-076401398371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857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A56B-B1F6-48E8-B89E-5A18A450FBE0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14/01/1441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6936A-D795-4BD1-9C36-076401398371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16139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A56B-B1F6-48E8-B89E-5A18A450FBE0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14/01/1441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6936A-D795-4BD1-9C36-076401398371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00386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A56B-B1F6-48E8-B89E-5A18A450FBE0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14/01/1441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6936A-D795-4BD1-9C36-076401398371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47979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A56B-B1F6-48E8-B89E-5A18A450FBE0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14/01/1441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6936A-D795-4BD1-9C36-076401398371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721491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A56B-B1F6-48E8-B89E-5A18A450FBE0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14/01/1441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6936A-D795-4BD1-9C36-076401398371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99748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A56B-B1F6-48E8-B89E-5A18A450FBE0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14/01/1441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6936A-D795-4BD1-9C36-076401398371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78453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5A56B-B1F6-48E8-B89E-5A18A450FBE0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14/01/1441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6936A-D795-4BD1-9C36-076401398371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67539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911B-201C-4D34-9C22-44E1CF258BC4}" type="datetimeFigureOut">
              <a:rPr lang="fa-IR" smtClean="0">
                <a:solidFill>
                  <a:srgbClr val="000000">
                    <a:tint val="75000"/>
                  </a:srgbClr>
                </a:solidFill>
              </a:rPr>
              <a:pPr/>
              <a:t>14/01/1441</a:t>
            </a:fld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9" y="316653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50"/>
            <a:ext cx="584978" cy="365125"/>
          </a:xfrm>
        </p:spPr>
        <p:txBody>
          <a:bodyPr/>
          <a:lstStyle/>
          <a:p>
            <a:fld id="{850F09A2-E893-4352-A517-D6BA724516B4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="" xmlns:p14="http://schemas.microsoft.com/office/powerpoint/2010/main" val="14794574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9" y="2136713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9" y="2136713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911B-201C-4D34-9C22-44E1CF258BC4}" type="datetimeFigureOut">
              <a:rPr lang="fa-IR" smtClean="0">
                <a:solidFill>
                  <a:srgbClr val="000000">
                    <a:tint val="75000"/>
                  </a:srgbClr>
                </a:solidFill>
              </a:rPr>
              <a:pPr/>
              <a:t>14/01/1441</a:t>
            </a:fld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5"/>
            <a:ext cx="584978" cy="365125"/>
          </a:xfrm>
        </p:spPr>
        <p:txBody>
          <a:bodyPr/>
          <a:lstStyle/>
          <a:p>
            <a:fld id="{850F09A2-E893-4352-A517-D6BA724516B4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="" xmlns:p14="http://schemas.microsoft.com/office/powerpoint/2010/main" val="2118039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9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6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911B-201C-4D34-9C22-44E1CF258BC4}" type="datetimeFigureOut">
              <a:rPr lang="fa-IR" smtClean="0">
                <a:solidFill>
                  <a:srgbClr val="000000">
                    <a:tint val="75000"/>
                  </a:srgbClr>
                </a:solidFill>
              </a:rPr>
              <a:pPr/>
              <a:t>14/01/1441</a:t>
            </a:fld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5"/>
            <a:ext cx="584978" cy="365125"/>
          </a:xfrm>
        </p:spPr>
        <p:txBody>
          <a:bodyPr/>
          <a:lstStyle/>
          <a:p>
            <a:fld id="{850F09A2-E893-4352-A517-D6BA724516B4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="" xmlns:p14="http://schemas.microsoft.com/office/powerpoint/2010/main" val="3036769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911B-201C-4D34-9C22-44E1CF258BC4}" type="datetimeFigureOut">
              <a:rPr lang="fa-IR" smtClean="0">
                <a:solidFill>
                  <a:srgbClr val="000000">
                    <a:tint val="75000"/>
                  </a:srgbClr>
                </a:solidFill>
              </a:rPr>
              <a:pPr/>
              <a:t>14/01/1441</a:t>
            </a:fld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F09A2-E893-4352-A517-D6BA724516B4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="" xmlns:p14="http://schemas.microsoft.com/office/powerpoint/2010/main" val="534251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911B-201C-4D34-9C22-44E1CF258BC4}" type="datetimeFigureOut">
              <a:rPr lang="fa-IR" smtClean="0">
                <a:solidFill>
                  <a:srgbClr val="000000">
                    <a:tint val="75000"/>
                  </a:srgbClr>
                </a:solidFill>
              </a:rPr>
              <a:pPr/>
              <a:t>14/01/1441</a:t>
            </a:fld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F09A2-E893-4352-A517-D6BA724516B4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="" xmlns:p14="http://schemas.microsoft.com/office/powerpoint/2010/main" val="202116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5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911B-201C-4D34-9C22-44E1CF258BC4}" type="datetimeFigureOut">
              <a:rPr lang="fa-IR" smtClean="0">
                <a:solidFill>
                  <a:srgbClr val="000000">
                    <a:tint val="75000"/>
                  </a:srgbClr>
                </a:solidFill>
              </a:rPr>
              <a:pPr/>
              <a:t>14/01/1441</a:t>
            </a:fld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F09A2-E893-4352-A517-D6BA724516B4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="" xmlns:p14="http://schemas.microsoft.com/office/powerpoint/2010/main" val="567505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D911B-201C-4D34-9C22-44E1CF258BC4}" type="datetimeFigureOut">
              <a:rPr lang="fa-IR" smtClean="0">
                <a:solidFill>
                  <a:srgbClr val="000000">
                    <a:tint val="75000"/>
                  </a:srgbClr>
                </a:solidFill>
              </a:rPr>
              <a:pPr/>
              <a:t>14/01/1441</a:t>
            </a:fld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491067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98"/>
            <a:ext cx="584978" cy="365125"/>
          </a:xfrm>
        </p:spPr>
        <p:txBody>
          <a:bodyPr/>
          <a:lstStyle/>
          <a:p>
            <a:fld id="{850F09A2-E893-4352-A517-D6BA724516B4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="" xmlns:p14="http://schemas.microsoft.com/office/powerpoint/2010/main" val="3452819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749"/>
            <a:ext cx="1952272" cy="6852504"/>
            <a:chOff x="6627813" y="196102"/>
            <a:chExt cx="1952625" cy="5677649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610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9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B20D911B-201C-4D34-9C22-44E1CF258BC4}" type="datetimeFigureOut">
              <a:rPr lang="fa-IR" smtClean="0">
                <a:solidFill>
                  <a:srgbClr val="000000">
                    <a:tint val="75000"/>
                  </a:srgbClr>
                </a:solidFill>
              </a:rPr>
              <a:pPr rtl="1"/>
              <a:t>14/01/1441</a:t>
            </a:fld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1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fa-I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5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rtl="1"/>
            <a:fld id="{850F09A2-E893-4352-A517-D6BA724516B4}" type="slidenum">
              <a:rPr lang="fa-IR" smtClean="0"/>
              <a:pPr rtl="1"/>
              <a:t>‹#›</a:t>
            </a:fld>
            <a:endParaRPr lang="fa-IR"/>
          </a:p>
        </p:txBody>
      </p:sp>
    </p:spTree>
    <p:extLst>
      <p:ext uri="{BB962C8B-B14F-4D97-AF65-F5344CB8AC3E}">
        <p14:creationId xmlns="" xmlns:p14="http://schemas.microsoft.com/office/powerpoint/2010/main" val="1297226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10D5A56B-B1F6-48E8-B89E-5A18A450FBE0}" type="datetimeFigureOut">
              <a:rPr lang="fa-IR" smtClean="0">
                <a:solidFill>
                  <a:prstClr val="black">
                    <a:tint val="75000"/>
                  </a:prstClr>
                </a:solidFill>
              </a:rPr>
              <a:pPr rtl="1"/>
              <a:t>14/01/1441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6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35636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1"/>
            <a:fld id="{4876936A-D795-4BD1-9C36-076401398371}" type="slidenum">
              <a:rPr lang="fa-IR" smtClean="0">
                <a:solidFill>
                  <a:prstClr val="black">
                    <a:tint val="75000"/>
                  </a:prstClr>
                </a:solidFill>
              </a:rPr>
              <a:pPr rtl="1"/>
              <a:t>‹#›</a:t>
            </a:fld>
            <a:endParaRPr lang="fa-I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66364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d:\Profile\ghomayshi.m\Desktop\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6329" y="1557339"/>
            <a:ext cx="3103959" cy="4103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4640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>
            <a:noAutofit/>
          </a:bodyPr>
          <a:lstStyle/>
          <a:p>
            <a:pPr rtl="1"/>
            <a:r>
              <a:rPr lang="fa-IR" sz="2800" b="1" dirty="0" smtClean="0">
                <a:solidFill>
                  <a:srgbClr val="9A3300"/>
                </a:solidFill>
                <a:latin typeface="BTitr"/>
              </a:rPr>
              <a:t/>
            </a:r>
            <a:br>
              <a:rPr lang="fa-IR" sz="2800" b="1" dirty="0" smtClean="0">
                <a:solidFill>
                  <a:srgbClr val="9A3300"/>
                </a:solidFill>
                <a:latin typeface="BTitr"/>
              </a:rPr>
            </a:br>
            <a:r>
              <a:rPr lang="fa-IR" sz="2800" b="1" dirty="0" smtClean="0">
                <a:solidFill>
                  <a:srgbClr val="FF0000"/>
                </a:solidFill>
                <a:latin typeface="BTitr"/>
              </a:rPr>
              <a:t>اجراي </a:t>
            </a:r>
            <a:r>
              <a:rPr lang="fa-IR" sz="2800" b="1" dirty="0">
                <a:solidFill>
                  <a:srgbClr val="FF0000"/>
                </a:solidFill>
                <a:latin typeface="BTitr"/>
              </a:rPr>
              <a:t>برنامه آموزشي ضمن خدمت </a:t>
            </a:r>
            <a:r>
              <a:rPr lang="fa-IR" sz="2800" b="1" dirty="0" smtClean="0">
                <a:solidFill>
                  <a:srgbClr val="FF0000"/>
                </a:solidFill>
                <a:latin typeface="BTitr"/>
              </a:rPr>
              <a:t>كاركنان</a:t>
            </a:r>
            <a:r>
              <a:rPr lang="fa-IR" sz="2800" dirty="0">
                <a:solidFill>
                  <a:srgbClr val="9A3300"/>
                </a:solidFill>
                <a:latin typeface="BTitr"/>
              </a:rPr>
              <a:t/>
            </a:r>
            <a:br>
              <a:rPr lang="fa-IR" sz="2800" dirty="0">
                <a:solidFill>
                  <a:srgbClr val="9A3300"/>
                </a:solidFill>
                <a:latin typeface="BTitr"/>
              </a:rPr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067800" cy="5562600"/>
          </a:xfrm>
        </p:spPr>
        <p:txBody>
          <a:bodyPr>
            <a:normAutofit fontScale="25000" lnSpcReduction="20000"/>
          </a:bodyPr>
          <a:lstStyle/>
          <a:p>
            <a:pPr marL="0" indent="0" algn="r" rtl="1">
              <a:buNone/>
            </a:pPr>
            <a:r>
              <a:rPr lang="fa-IR" sz="5600" b="1" dirty="0">
                <a:solidFill>
                  <a:srgbClr val="0070C0"/>
                </a:solidFill>
                <a:latin typeface="BNazanin"/>
              </a:rPr>
              <a:t>آموزش موازين خودمراقبتي</a:t>
            </a:r>
            <a:r>
              <a:rPr lang="fa-IR" sz="5600" dirty="0">
                <a:solidFill>
                  <a:srgbClr val="000000"/>
                </a:solidFill>
                <a:latin typeface="BNazanin"/>
              </a:rPr>
              <a:t/>
            </a:r>
            <a:br>
              <a:rPr lang="fa-IR" sz="5600" dirty="0">
                <a:solidFill>
                  <a:srgbClr val="000000"/>
                </a:solidFill>
                <a:latin typeface="BNazanin"/>
              </a:rPr>
            </a:br>
            <a:r>
              <a:rPr lang="fa-IR" sz="5600" dirty="0" smtClean="0">
                <a:solidFill>
                  <a:srgbClr val="000000"/>
                </a:solidFill>
                <a:latin typeface="BNazanin"/>
              </a:rPr>
              <a:t>اصول </a:t>
            </a:r>
            <a:r>
              <a:rPr lang="fa-IR" sz="5600" dirty="0">
                <a:solidFill>
                  <a:srgbClr val="000000"/>
                </a:solidFill>
                <a:latin typeface="BNazanin"/>
              </a:rPr>
              <a:t>خودمراقبتي با توجه به گروههاي سني و جنسي</a:t>
            </a:r>
            <a:br>
              <a:rPr lang="fa-IR" sz="5600" dirty="0">
                <a:solidFill>
                  <a:srgbClr val="000000"/>
                </a:solidFill>
                <a:latin typeface="BNazanin"/>
              </a:rPr>
            </a:br>
            <a:r>
              <a:rPr lang="fa-IR" sz="5600" dirty="0" smtClean="0">
                <a:solidFill>
                  <a:srgbClr val="000000"/>
                </a:solidFill>
                <a:latin typeface="BNazanin"/>
              </a:rPr>
              <a:t> اصــول </a:t>
            </a:r>
            <a:r>
              <a:rPr lang="fa-IR" sz="5600" dirty="0">
                <a:solidFill>
                  <a:srgbClr val="000000"/>
                </a:solidFill>
                <a:latin typeface="BNazanin"/>
              </a:rPr>
              <a:t>ســبك </a:t>
            </a:r>
            <a:r>
              <a:rPr lang="fa-IR" sz="5600" dirty="0" smtClean="0">
                <a:solidFill>
                  <a:srgbClr val="000000"/>
                </a:solidFill>
                <a:latin typeface="BNazanin"/>
              </a:rPr>
              <a:t>زنــدگی سالم</a:t>
            </a:r>
          </a:p>
          <a:p>
            <a:pPr marL="0" indent="0" algn="r" rtl="1">
              <a:buNone/>
            </a:pPr>
            <a:endParaRPr lang="fa-IR" dirty="0" smtClean="0">
              <a:solidFill>
                <a:srgbClr val="000000"/>
              </a:solidFill>
              <a:latin typeface="BNazanin"/>
            </a:endParaRPr>
          </a:p>
          <a:p>
            <a:pPr marL="0" indent="0" algn="r" rtl="1">
              <a:buNone/>
            </a:pPr>
            <a:r>
              <a:rPr lang="fa-IR" sz="5600" b="1" dirty="0">
                <a:solidFill>
                  <a:srgbClr val="0070C0"/>
                </a:solidFill>
                <a:latin typeface="BNazanin"/>
              </a:rPr>
              <a:t>آموزش تغذيه سالم</a:t>
            </a:r>
            <a:r>
              <a:rPr lang="fa-IR" sz="5600" dirty="0">
                <a:solidFill>
                  <a:srgbClr val="000000"/>
                </a:solidFill>
                <a:latin typeface="BNazanin"/>
              </a:rPr>
              <a:t/>
            </a:r>
            <a:br>
              <a:rPr lang="fa-IR" sz="5600" dirty="0">
                <a:solidFill>
                  <a:srgbClr val="000000"/>
                </a:solidFill>
                <a:latin typeface="BNazanin"/>
              </a:rPr>
            </a:br>
            <a:r>
              <a:rPr lang="fa-IR" sz="5600" dirty="0" smtClean="0">
                <a:solidFill>
                  <a:srgbClr val="000000"/>
                </a:solidFill>
                <a:latin typeface="BNazanin"/>
              </a:rPr>
              <a:t>اصول </a:t>
            </a:r>
            <a:r>
              <a:rPr lang="fa-IR" sz="5600" dirty="0">
                <a:solidFill>
                  <a:srgbClr val="000000"/>
                </a:solidFill>
                <a:latin typeface="BNazanin"/>
              </a:rPr>
              <a:t>تغذيه سالم </a:t>
            </a:r>
            <a:r>
              <a:rPr lang="fa-IR" sz="5600" dirty="0" smtClean="0">
                <a:solidFill>
                  <a:srgbClr val="000000"/>
                </a:solidFill>
                <a:latin typeface="BNazanin"/>
              </a:rPr>
              <a:t>ويژه كاركنان </a:t>
            </a:r>
            <a:r>
              <a:rPr lang="fa-IR" sz="5600" dirty="0">
                <a:solidFill>
                  <a:srgbClr val="000000"/>
                </a:solidFill>
                <a:latin typeface="BNazanin"/>
              </a:rPr>
              <a:t>دولت</a:t>
            </a:r>
            <a:br>
              <a:rPr lang="fa-IR" sz="5600" dirty="0">
                <a:solidFill>
                  <a:srgbClr val="000000"/>
                </a:solidFill>
                <a:latin typeface="BNazanin"/>
              </a:rPr>
            </a:br>
            <a:r>
              <a:rPr lang="fa-IR" sz="5600" dirty="0" smtClean="0">
                <a:solidFill>
                  <a:srgbClr val="000000"/>
                </a:solidFill>
                <a:latin typeface="BNazanin"/>
              </a:rPr>
              <a:t>روشهاي </a:t>
            </a:r>
            <a:r>
              <a:rPr lang="fa-IR" sz="5600" dirty="0">
                <a:solidFill>
                  <a:srgbClr val="000000"/>
                </a:solidFill>
                <a:latin typeface="BNazanin"/>
              </a:rPr>
              <a:t>پيـشگيري </a:t>
            </a:r>
            <a:r>
              <a:rPr lang="fa-IR" sz="5600" dirty="0" smtClean="0">
                <a:solidFill>
                  <a:srgbClr val="000000"/>
                </a:solidFill>
                <a:latin typeface="BNazanin"/>
              </a:rPr>
              <a:t>وكنتــرل </a:t>
            </a:r>
            <a:r>
              <a:rPr lang="fa-IR" sz="5600" dirty="0">
                <a:solidFill>
                  <a:srgbClr val="000000"/>
                </a:solidFill>
                <a:latin typeface="BNazanin"/>
              </a:rPr>
              <a:t>اضــافه وزن </a:t>
            </a:r>
            <a:r>
              <a:rPr lang="fa-IR" sz="5600" dirty="0" smtClean="0">
                <a:solidFill>
                  <a:srgbClr val="000000"/>
                </a:solidFill>
                <a:latin typeface="BNazanin"/>
              </a:rPr>
              <a:t>وچاقي</a:t>
            </a:r>
            <a:r>
              <a:rPr lang="fa-IR" sz="5600" dirty="0">
                <a:solidFill>
                  <a:srgbClr val="000000"/>
                </a:solidFill>
                <a:latin typeface="BNazanin"/>
              </a:rPr>
              <a:t>، اختلالات چربي خون، فـشار خـون بـالا، </a:t>
            </a:r>
            <a:r>
              <a:rPr lang="fa-IR" sz="5600" dirty="0" smtClean="0">
                <a:solidFill>
                  <a:srgbClr val="000000"/>
                </a:solidFill>
                <a:latin typeface="BNazanin"/>
              </a:rPr>
              <a:t>بيمـاريهـاي قلبي </a:t>
            </a:r>
            <a:r>
              <a:rPr lang="fa-IR" sz="5600" dirty="0">
                <a:solidFill>
                  <a:srgbClr val="000000"/>
                </a:solidFill>
                <a:latin typeface="BNazanin"/>
              </a:rPr>
              <a:t>عروقي، ديابت، پوكي استخوان و... از طريق تغذيه سالم</a:t>
            </a:r>
            <a:br>
              <a:rPr lang="fa-IR" sz="5600" dirty="0">
                <a:solidFill>
                  <a:srgbClr val="000000"/>
                </a:solidFill>
                <a:latin typeface="BNazanin"/>
              </a:rPr>
            </a:br>
            <a:r>
              <a:rPr lang="fa-IR" sz="5600" dirty="0" smtClean="0">
                <a:solidFill>
                  <a:srgbClr val="000000"/>
                </a:solidFill>
                <a:latin typeface="BNazanin"/>
              </a:rPr>
              <a:t>اصول </a:t>
            </a:r>
            <a:r>
              <a:rPr lang="fa-IR" sz="5600" dirty="0">
                <a:solidFill>
                  <a:srgbClr val="000000"/>
                </a:solidFill>
                <a:latin typeface="BNazanin"/>
              </a:rPr>
              <a:t>تهيه و طبخ غذا در رستورانهاي </a:t>
            </a:r>
            <a:r>
              <a:rPr lang="fa-IR" sz="5600" dirty="0" smtClean="0">
                <a:solidFill>
                  <a:srgbClr val="000000"/>
                </a:solidFill>
                <a:latin typeface="BNazanin"/>
              </a:rPr>
              <a:t>ادارات</a:t>
            </a:r>
          </a:p>
          <a:p>
            <a:pPr marL="0" indent="0" algn="r" rtl="1">
              <a:buNone/>
            </a:pPr>
            <a:endParaRPr lang="fa-IR" sz="4000" dirty="0" smtClean="0">
              <a:solidFill>
                <a:srgbClr val="000000"/>
              </a:solidFill>
              <a:latin typeface="BNazanin"/>
            </a:endParaRPr>
          </a:p>
          <a:p>
            <a:pPr marL="0" indent="0" algn="r" rtl="1">
              <a:buNone/>
            </a:pPr>
            <a:r>
              <a:rPr lang="fa-IR" sz="5600" b="1" dirty="0">
                <a:solidFill>
                  <a:srgbClr val="0070C0"/>
                </a:solidFill>
                <a:latin typeface="BNazanin"/>
              </a:rPr>
              <a:t>آموزش فعاليت بدني</a:t>
            </a:r>
            <a:r>
              <a:rPr lang="fa-IR" sz="5600" dirty="0">
                <a:latin typeface="BNazanin"/>
              </a:rPr>
              <a:t/>
            </a:r>
            <a:br>
              <a:rPr lang="fa-IR" sz="5600" dirty="0">
                <a:latin typeface="BNazanin"/>
              </a:rPr>
            </a:br>
            <a:r>
              <a:rPr lang="fa-IR" sz="5600" dirty="0" smtClean="0">
                <a:latin typeface="BNazanin"/>
              </a:rPr>
              <a:t>آموزش </a:t>
            </a:r>
            <a:r>
              <a:rPr lang="fa-IR" sz="5600" dirty="0">
                <a:latin typeface="BNazanin"/>
              </a:rPr>
              <a:t>اهميت فعاليت بدني در حفظ و ارتقاي سلامت</a:t>
            </a:r>
            <a:br>
              <a:rPr lang="fa-IR" sz="5600" dirty="0">
                <a:latin typeface="BNazanin"/>
              </a:rPr>
            </a:br>
            <a:r>
              <a:rPr lang="fa-IR" sz="5600" dirty="0" smtClean="0">
                <a:latin typeface="BNazanin"/>
              </a:rPr>
              <a:t>آشنايي </a:t>
            </a:r>
            <a:r>
              <a:rPr lang="fa-IR" sz="5600" dirty="0">
                <a:latin typeface="BNazanin"/>
              </a:rPr>
              <a:t>با پيامدهاي </a:t>
            </a:r>
            <a:r>
              <a:rPr lang="fa-IR" sz="5600" dirty="0" smtClean="0">
                <a:latin typeface="BNazanin"/>
              </a:rPr>
              <a:t>كم </a:t>
            </a:r>
            <a:r>
              <a:rPr lang="fa-IR" sz="5600" dirty="0" smtClean="0">
                <a:latin typeface="BNazanin"/>
              </a:rPr>
              <a:t>تحركي </a:t>
            </a:r>
            <a:r>
              <a:rPr lang="fa-IR" sz="5600" dirty="0">
                <a:latin typeface="BNazanin"/>
              </a:rPr>
              <a:t>براي كاركنان</a:t>
            </a:r>
            <a:br>
              <a:rPr lang="fa-IR" sz="5600" dirty="0">
                <a:latin typeface="BNazanin"/>
              </a:rPr>
            </a:br>
            <a:r>
              <a:rPr lang="fa-IR" sz="5600" dirty="0" smtClean="0">
                <a:latin typeface="BNazanin"/>
              </a:rPr>
              <a:t>روشهاي </a:t>
            </a:r>
            <a:r>
              <a:rPr lang="fa-IR" sz="5600" dirty="0">
                <a:latin typeface="BNazanin"/>
              </a:rPr>
              <a:t>ارتقاي فعاليت بدني در محل كار از جملـه </a:t>
            </a:r>
            <a:r>
              <a:rPr lang="fa-IR" sz="5600" dirty="0" smtClean="0">
                <a:latin typeface="BNazanin"/>
              </a:rPr>
              <a:t>حركـات كششي </a:t>
            </a:r>
            <a:r>
              <a:rPr lang="fa-IR" sz="5600" dirty="0">
                <a:latin typeface="BNazanin"/>
              </a:rPr>
              <a:t>و رفت و آمد </a:t>
            </a:r>
            <a:r>
              <a:rPr lang="fa-IR" sz="5600" dirty="0" smtClean="0">
                <a:latin typeface="BNazanin"/>
              </a:rPr>
              <a:t>فعال</a:t>
            </a:r>
            <a:r>
              <a:rPr lang="fa-IR" sz="5600" dirty="0">
                <a:latin typeface="BNazanin"/>
              </a:rPr>
              <a:t/>
            </a:r>
            <a:br>
              <a:rPr lang="fa-IR" sz="5600" dirty="0">
                <a:latin typeface="BNazanin"/>
              </a:rPr>
            </a:br>
            <a:r>
              <a:rPr lang="fa-IR" sz="5600" dirty="0" smtClean="0">
                <a:latin typeface="BNazanin"/>
              </a:rPr>
              <a:t>اصول </a:t>
            </a:r>
            <a:r>
              <a:rPr lang="fa-IR" sz="5600" dirty="0">
                <a:latin typeface="BNazanin"/>
              </a:rPr>
              <a:t>صحيح انجام فعاليت بدني و </a:t>
            </a:r>
            <a:r>
              <a:rPr lang="fa-IR" sz="5600" dirty="0" smtClean="0">
                <a:latin typeface="BNazanin"/>
              </a:rPr>
              <a:t>ورزش</a:t>
            </a:r>
          </a:p>
          <a:p>
            <a:pPr marL="0" indent="0" algn="r" rtl="1">
              <a:buNone/>
            </a:pPr>
            <a:endParaRPr lang="fa-IR" sz="4000" dirty="0" smtClean="0">
              <a:latin typeface="BNazanin"/>
            </a:endParaRPr>
          </a:p>
          <a:p>
            <a:pPr marL="0" indent="0" algn="r" rtl="1">
              <a:buNone/>
            </a:pPr>
            <a:r>
              <a:rPr lang="fa-IR" sz="5600" b="1" dirty="0">
                <a:solidFill>
                  <a:srgbClr val="0070C0"/>
                </a:solidFill>
                <a:latin typeface="BNazanin"/>
              </a:rPr>
              <a:t>آموزش راههاي پيشگيري و كنترل بيماريها </a:t>
            </a:r>
            <a:r>
              <a:rPr lang="fa-IR" sz="5600" b="1" dirty="0">
                <a:solidFill>
                  <a:srgbClr val="000000"/>
                </a:solidFill>
                <a:latin typeface="BNazanin"/>
              </a:rPr>
              <a:t>شامل:</a:t>
            </a:r>
            <a:r>
              <a:rPr lang="fa-IR" sz="5600" dirty="0">
                <a:solidFill>
                  <a:srgbClr val="000000"/>
                </a:solidFill>
                <a:latin typeface="BNazanin"/>
              </a:rPr>
              <a:t/>
            </a:r>
            <a:br>
              <a:rPr lang="fa-IR" sz="5600" dirty="0">
                <a:solidFill>
                  <a:srgbClr val="000000"/>
                </a:solidFill>
                <a:latin typeface="BNazanin"/>
              </a:rPr>
            </a:br>
            <a:r>
              <a:rPr lang="fa-IR" sz="4000" dirty="0">
                <a:solidFill>
                  <a:srgbClr val="000000"/>
                </a:solidFill>
                <a:latin typeface="Wingdings"/>
              </a:rPr>
              <a:t></a:t>
            </a:r>
            <a:r>
              <a:rPr lang="fa-IR" sz="5600" dirty="0">
                <a:solidFill>
                  <a:srgbClr val="000000"/>
                </a:solidFill>
                <a:latin typeface="BNazanin"/>
              </a:rPr>
              <a:t>شناخت عوامل خطر بيماريهاي غير واگير</a:t>
            </a:r>
            <a:br>
              <a:rPr lang="fa-IR" sz="5600" dirty="0">
                <a:solidFill>
                  <a:srgbClr val="000000"/>
                </a:solidFill>
                <a:latin typeface="BNazanin"/>
              </a:rPr>
            </a:br>
            <a:r>
              <a:rPr lang="fa-IR" sz="4000" dirty="0">
                <a:solidFill>
                  <a:srgbClr val="000000"/>
                </a:solidFill>
                <a:latin typeface="Wingdings"/>
              </a:rPr>
              <a:t></a:t>
            </a:r>
            <a:r>
              <a:rPr lang="fa-IR" sz="5600" dirty="0">
                <a:solidFill>
                  <a:srgbClr val="000000"/>
                </a:solidFill>
                <a:latin typeface="BNazanin"/>
              </a:rPr>
              <a:t>خطرسنجي </a:t>
            </a:r>
            <a:r>
              <a:rPr lang="fa-IR" sz="5600" dirty="0" smtClean="0">
                <a:solidFill>
                  <a:srgbClr val="000000"/>
                </a:solidFill>
                <a:latin typeface="BNazanin"/>
              </a:rPr>
              <a:t>سكته هاي </a:t>
            </a:r>
            <a:r>
              <a:rPr lang="fa-IR" sz="5600" dirty="0">
                <a:solidFill>
                  <a:srgbClr val="000000"/>
                </a:solidFill>
                <a:latin typeface="BNazanin"/>
              </a:rPr>
              <a:t>قلبي، مغزي و سرطان</a:t>
            </a:r>
            <a:br>
              <a:rPr lang="fa-IR" sz="5600" dirty="0">
                <a:solidFill>
                  <a:srgbClr val="000000"/>
                </a:solidFill>
                <a:latin typeface="BNazanin"/>
              </a:rPr>
            </a:br>
            <a:r>
              <a:rPr lang="fa-IR" sz="5600" dirty="0" smtClean="0">
                <a:solidFill>
                  <a:srgbClr val="000000"/>
                </a:solidFill>
                <a:latin typeface="BNazanin"/>
              </a:rPr>
              <a:t>آشنايي </a:t>
            </a:r>
            <a:r>
              <a:rPr lang="fa-IR" sz="5600" dirty="0">
                <a:solidFill>
                  <a:srgbClr val="000000"/>
                </a:solidFill>
                <a:latin typeface="BNazanin"/>
              </a:rPr>
              <a:t>با بيماريهاي فشار خون، ديابت، بيماريهـاي </a:t>
            </a:r>
            <a:r>
              <a:rPr lang="fa-IR" sz="5600" dirty="0" smtClean="0">
                <a:solidFill>
                  <a:srgbClr val="000000"/>
                </a:solidFill>
                <a:latin typeface="BNazanin"/>
              </a:rPr>
              <a:t>مـزمن</a:t>
            </a:r>
            <a:r>
              <a:rPr lang="fa-IR" sz="5600" dirty="0">
                <a:solidFill>
                  <a:srgbClr val="000000"/>
                </a:solidFill>
                <a:latin typeface="BNazanin"/>
              </a:rPr>
              <a:t> تنفسي، سرطان روده بزرگ، سرطان پستان و دهانه رحـم </a:t>
            </a:r>
            <a:r>
              <a:rPr lang="fa-IR" sz="5600" dirty="0" smtClean="0">
                <a:solidFill>
                  <a:srgbClr val="000000"/>
                </a:solidFill>
                <a:latin typeface="BNazanin"/>
              </a:rPr>
              <a:t>درخانم ها</a:t>
            </a:r>
            <a:r>
              <a:rPr lang="fa-IR" sz="5600" dirty="0">
                <a:solidFill>
                  <a:srgbClr val="000000"/>
                </a:solidFill>
                <a:latin typeface="BNazanin"/>
              </a:rPr>
              <a:t>، استئوپروز، آرتروز، شـناخت عوامـل خطـر و </a:t>
            </a:r>
            <a:r>
              <a:rPr lang="fa-IR" sz="5600" dirty="0" smtClean="0">
                <a:solidFill>
                  <a:srgbClr val="000000"/>
                </a:solidFill>
                <a:latin typeface="BNazanin"/>
              </a:rPr>
              <a:t>راههـاي پيشگيري </a:t>
            </a:r>
            <a:r>
              <a:rPr lang="fa-IR" sz="5600" dirty="0">
                <a:solidFill>
                  <a:srgbClr val="000000"/>
                </a:solidFill>
                <a:latin typeface="BNazanin"/>
              </a:rPr>
              <a:t>و كنترل اين بيماريها</a:t>
            </a:r>
            <a:br>
              <a:rPr lang="fa-IR" sz="5600" dirty="0">
                <a:solidFill>
                  <a:srgbClr val="000000"/>
                </a:solidFill>
                <a:latin typeface="BNazanin"/>
              </a:rPr>
            </a:br>
            <a:r>
              <a:rPr lang="fa-IR" sz="5600" dirty="0" smtClean="0">
                <a:solidFill>
                  <a:srgbClr val="000000"/>
                </a:solidFill>
                <a:latin typeface="BNazanin"/>
              </a:rPr>
              <a:t>آشنائي </a:t>
            </a:r>
            <a:r>
              <a:rPr lang="fa-IR" sz="5600" dirty="0">
                <a:solidFill>
                  <a:srgbClr val="000000"/>
                </a:solidFill>
                <a:latin typeface="BNazanin"/>
              </a:rPr>
              <a:t>با </a:t>
            </a:r>
            <a:r>
              <a:rPr lang="fa-IR" sz="5600" dirty="0" smtClean="0">
                <a:solidFill>
                  <a:srgbClr val="000000"/>
                </a:solidFill>
                <a:latin typeface="BNazanin"/>
              </a:rPr>
              <a:t>ايدز</a:t>
            </a:r>
            <a:r>
              <a:rPr lang="fa-IR" sz="5600" dirty="0">
                <a:solidFill>
                  <a:srgbClr val="000000"/>
                </a:solidFill>
                <a:latin typeface="BNazanin"/>
              </a:rPr>
              <a:t>، بيماريهاي آميزشـي و </a:t>
            </a:r>
            <a:r>
              <a:rPr lang="fa-IR" sz="5600" dirty="0" smtClean="0">
                <a:solidFill>
                  <a:srgbClr val="000000"/>
                </a:solidFill>
                <a:latin typeface="BNazanin"/>
              </a:rPr>
              <a:t>بيمـاري سل </a:t>
            </a:r>
            <a:r>
              <a:rPr lang="fa-IR" sz="5600" dirty="0">
                <a:solidFill>
                  <a:srgbClr val="000000"/>
                </a:solidFill>
                <a:latin typeface="BNazanin"/>
              </a:rPr>
              <a:t>و راههاي پيشگيري از </a:t>
            </a:r>
            <a:r>
              <a:rPr lang="fa-IR" sz="5600" dirty="0" smtClean="0">
                <a:solidFill>
                  <a:srgbClr val="000000"/>
                </a:solidFill>
                <a:latin typeface="BNazanin"/>
              </a:rPr>
              <a:t>آنها</a:t>
            </a:r>
          </a:p>
          <a:p>
            <a:pPr marL="0" indent="0" algn="r" rtl="1">
              <a:buNone/>
            </a:pPr>
            <a:endParaRPr lang="fa-IR" sz="4000" dirty="0" smtClean="0">
              <a:solidFill>
                <a:srgbClr val="000000"/>
              </a:solidFill>
              <a:latin typeface="BNazanin"/>
            </a:endParaRPr>
          </a:p>
          <a:p>
            <a:pPr marL="0" indent="0" algn="r" rtl="1">
              <a:buNone/>
            </a:pPr>
            <a:r>
              <a:rPr lang="fa-IR" sz="5600" b="1" dirty="0">
                <a:solidFill>
                  <a:srgbClr val="0070C0"/>
                </a:solidFill>
                <a:latin typeface="BNazanin"/>
              </a:rPr>
              <a:t>آموزش بهداشت مواد غذايي</a:t>
            </a:r>
            <a:br>
              <a:rPr lang="fa-IR" sz="5600" b="1" dirty="0">
                <a:solidFill>
                  <a:srgbClr val="0070C0"/>
                </a:solidFill>
                <a:latin typeface="BNazanin"/>
              </a:rPr>
            </a:br>
            <a:r>
              <a:rPr lang="fa-IR" sz="5600" b="1" dirty="0">
                <a:solidFill>
                  <a:srgbClr val="0070C0"/>
                </a:solidFill>
                <a:latin typeface="BNazanin"/>
              </a:rPr>
              <a:t>آموزش سلامت روان و پيشگيري از اختلالات رواني</a:t>
            </a:r>
            <a:br>
              <a:rPr lang="fa-IR" sz="5600" b="1" dirty="0">
                <a:solidFill>
                  <a:srgbClr val="0070C0"/>
                </a:solidFill>
                <a:latin typeface="BNazanin"/>
              </a:rPr>
            </a:br>
            <a:r>
              <a:rPr lang="fa-IR" sz="5600" b="1" dirty="0">
                <a:solidFill>
                  <a:srgbClr val="0070C0"/>
                </a:solidFill>
                <a:latin typeface="BNazanin"/>
              </a:rPr>
              <a:t>آموزش پيشگيري از سوء مصرف مواد و اعتياد</a:t>
            </a:r>
            <a:br>
              <a:rPr lang="fa-IR" sz="5600" b="1" dirty="0">
                <a:solidFill>
                  <a:srgbClr val="0070C0"/>
                </a:solidFill>
                <a:latin typeface="BNazanin"/>
              </a:rPr>
            </a:br>
            <a:r>
              <a:rPr lang="fa-IR" sz="5600" b="1" dirty="0">
                <a:solidFill>
                  <a:srgbClr val="0070C0"/>
                </a:solidFill>
                <a:latin typeface="BNazanin"/>
              </a:rPr>
              <a:t>آموزش پيشگيري و كنترل استعمال دخانيات</a:t>
            </a:r>
            <a:br>
              <a:rPr lang="fa-IR" sz="5600" b="1" dirty="0">
                <a:solidFill>
                  <a:srgbClr val="0070C0"/>
                </a:solidFill>
                <a:latin typeface="BNazanin"/>
              </a:rPr>
            </a:br>
            <a:r>
              <a:rPr lang="fa-IR" sz="5600" b="1" dirty="0">
                <a:solidFill>
                  <a:srgbClr val="0070C0"/>
                </a:solidFill>
                <a:latin typeface="BNazanin"/>
              </a:rPr>
              <a:t>آموزش سلامت باروري</a:t>
            </a:r>
            <a:br>
              <a:rPr lang="fa-IR" sz="5600" b="1" dirty="0">
                <a:solidFill>
                  <a:srgbClr val="0070C0"/>
                </a:solidFill>
                <a:latin typeface="BNazanin"/>
              </a:rPr>
            </a:br>
            <a:r>
              <a:rPr lang="fa-IR" sz="5600" b="1" dirty="0">
                <a:solidFill>
                  <a:srgbClr val="0070C0"/>
                </a:solidFill>
                <a:latin typeface="BNazanin"/>
              </a:rPr>
              <a:t>آموزش سلامت دهان و دندان</a:t>
            </a:r>
            <a:br>
              <a:rPr lang="fa-IR" sz="5600" b="1" dirty="0">
                <a:solidFill>
                  <a:srgbClr val="0070C0"/>
                </a:solidFill>
                <a:latin typeface="BNazanin"/>
              </a:rPr>
            </a:br>
            <a:r>
              <a:rPr lang="fa-IR" sz="5600" b="1" dirty="0">
                <a:solidFill>
                  <a:srgbClr val="0070C0"/>
                </a:solidFill>
                <a:latin typeface="BNazanin"/>
              </a:rPr>
              <a:t>آموزش كمكهاي اوليه، كمك به مصدومين و تدبير فوريت ها</a:t>
            </a:r>
            <a:br>
              <a:rPr lang="fa-IR" sz="5600" b="1" dirty="0">
                <a:solidFill>
                  <a:srgbClr val="0070C0"/>
                </a:solidFill>
                <a:latin typeface="BNazanin"/>
              </a:rPr>
            </a:br>
            <a:r>
              <a:rPr lang="fa-IR" sz="5600" b="1" dirty="0">
                <a:solidFill>
                  <a:srgbClr val="0070C0"/>
                </a:solidFill>
                <a:latin typeface="BNazanin"/>
              </a:rPr>
              <a:t>آموزش آمادگي در بلايا و كاهش آسيب در زمـان بـروز بلايـاي طبيعي</a:t>
            </a:r>
            <a:br>
              <a:rPr lang="fa-IR" sz="5600" b="1" dirty="0">
                <a:solidFill>
                  <a:srgbClr val="0070C0"/>
                </a:solidFill>
                <a:latin typeface="BNazanin"/>
              </a:rPr>
            </a:br>
            <a:r>
              <a:rPr lang="fa-IR" sz="5600" b="1" dirty="0">
                <a:solidFill>
                  <a:srgbClr val="0070C0"/>
                </a:solidFill>
                <a:latin typeface="BNazanin"/>
              </a:rPr>
              <a:t>آموزش اصول ارگونومي و عوامل زيان آور محيط كار و بيماري هاي شغلي </a:t>
            </a:r>
            <a:endParaRPr lang="en-US" sz="5600" b="1" dirty="0">
              <a:solidFill>
                <a:srgbClr val="0070C0"/>
              </a:solidFill>
              <a:latin typeface="BNazani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9110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rtl="1"/>
            <a:r>
              <a:rPr lang="fa-IR" sz="3200" b="1" dirty="0" smtClean="0">
                <a:solidFill>
                  <a:srgbClr val="FF0000"/>
                </a:solidFill>
                <a:latin typeface="BTitr"/>
              </a:rPr>
              <a:t>فعاليت هاي داراي اولويت در اين برنامه :</a:t>
            </a:r>
            <a:r>
              <a:rPr lang="fa-IR" sz="3200" b="1" dirty="0" smtClean="0">
                <a:solidFill>
                  <a:srgbClr val="9A3300"/>
                </a:solidFill>
                <a:latin typeface="BTitr"/>
              </a:rPr>
              <a:t/>
            </a:r>
            <a:br>
              <a:rPr lang="fa-IR" sz="3200" b="1" dirty="0" smtClean="0">
                <a:solidFill>
                  <a:srgbClr val="9A3300"/>
                </a:solidFill>
                <a:latin typeface="BTitr"/>
              </a:rPr>
            </a:br>
            <a:r>
              <a:rPr lang="fa-IR" sz="3200" b="1" dirty="0" smtClean="0">
                <a:solidFill>
                  <a:srgbClr val="00B050"/>
                </a:solidFill>
                <a:latin typeface="BTitr"/>
              </a:rPr>
              <a:t>ارايه </a:t>
            </a:r>
            <a:r>
              <a:rPr lang="fa-IR" sz="3200" b="1" dirty="0">
                <a:solidFill>
                  <a:srgbClr val="00B050"/>
                </a:solidFill>
                <a:latin typeface="BTitr"/>
              </a:rPr>
              <a:t>خدمات پيشگيري، </a:t>
            </a:r>
            <a:r>
              <a:rPr lang="fa-IR" sz="3200" b="1" dirty="0" smtClean="0">
                <a:solidFill>
                  <a:srgbClr val="00B050"/>
                </a:solidFill>
                <a:latin typeface="BTitr"/>
              </a:rPr>
              <a:t>تشخيص</a:t>
            </a:r>
            <a:r>
              <a:rPr lang="fa-IR" sz="3200" b="1" dirty="0" smtClean="0">
                <a:solidFill>
                  <a:srgbClr val="00B050"/>
                </a:solidFill>
                <a:latin typeface="BTitr"/>
              </a:rPr>
              <a:t>، درمان </a:t>
            </a:r>
            <a:r>
              <a:rPr lang="fa-IR" sz="3200" b="1" dirty="0">
                <a:solidFill>
                  <a:srgbClr val="00B050"/>
                </a:solidFill>
                <a:latin typeface="BTitr"/>
              </a:rPr>
              <a:t>و مراقبت </a:t>
            </a:r>
            <a:r>
              <a:rPr lang="fa-IR" sz="3200" b="1" dirty="0" smtClean="0">
                <a:solidFill>
                  <a:srgbClr val="00B050"/>
                </a:solidFill>
                <a:latin typeface="BTitr"/>
              </a:rPr>
              <a:t>بيماريها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4"/>
            <a:ext cx="8915400" cy="4525963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fa-IR" b="1" dirty="0" smtClean="0">
                <a:solidFill>
                  <a:srgbClr val="000000"/>
                </a:solidFill>
                <a:latin typeface="BNazanin"/>
              </a:rPr>
              <a:t> از طريق :</a:t>
            </a:r>
          </a:p>
          <a:p>
            <a:pPr marL="0" indent="0" algn="ctr" rtl="1">
              <a:buNone/>
            </a:pPr>
            <a:endParaRPr lang="fa-IR" b="1" dirty="0" smtClean="0">
              <a:solidFill>
                <a:srgbClr val="000000"/>
              </a:solidFill>
              <a:latin typeface="BNazanin"/>
            </a:endParaRPr>
          </a:p>
          <a:p>
            <a:pPr marL="0" indent="0" algn="r" rtl="1">
              <a:buFont typeface="Wingdings" pitchFamily="2" charset="2"/>
              <a:buChar char="Ø"/>
            </a:pPr>
            <a:r>
              <a:rPr lang="fa-IR" b="1" dirty="0" smtClean="0">
                <a:solidFill>
                  <a:srgbClr val="000000"/>
                </a:solidFill>
                <a:latin typeface="BNazanin"/>
              </a:rPr>
              <a:t> </a:t>
            </a:r>
            <a:r>
              <a:rPr lang="fa-IR" b="1" dirty="0" smtClean="0">
                <a:solidFill>
                  <a:srgbClr val="00B0F0"/>
                </a:solidFill>
                <a:latin typeface="BNazanin"/>
              </a:rPr>
              <a:t>تشكيل </a:t>
            </a:r>
            <a:r>
              <a:rPr lang="fa-IR" b="1" dirty="0">
                <a:solidFill>
                  <a:srgbClr val="00B0F0"/>
                </a:solidFill>
                <a:latin typeface="BNazanin"/>
              </a:rPr>
              <a:t>پرونده سلامت </a:t>
            </a:r>
            <a:r>
              <a:rPr lang="fa-IR" b="1" dirty="0" smtClean="0">
                <a:solidFill>
                  <a:srgbClr val="00B0F0"/>
                </a:solidFill>
                <a:latin typeface="BNazanin"/>
              </a:rPr>
              <a:t> </a:t>
            </a:r>
          </a:p>
          <a:p>
            <a:pPr marL="0" indent="0" algn="r" rtl="1">
              <a:buFont typeface="Wingdings" pitchFamily="2" charset="2"/>
              <a:buChar char="Ø"/>
            </a:pPr>
            <a:r>
              <a:rPr lang="fa-IR" b="1" dirty="0" smtClean="0">
                <a:solidFill>
                  <a:srgbClr val="00B0F0"/>
                </a:solidFill>
                <a:latin typeface="BNazanin"/>
              </a:rPr>
              <a:t> خطرسنجي سكته هاي </a:t>
            </a:r>
            <a:r>
              <a:rPr lang="fa-IR" b="1" dirty="0">
                <a:solidFill>
                  <a:srgbClr val="00B0F0"/>
                </a:solidFill>
                <a:latin typeface="BNazanin"/>
              </a:rPr>
              <a:t>قلبـي و مغـزي </a:t>
            </a:r>
            <a:endParaRPr lang="fa-IR" b="1" dirty="0" smtClean="0">
              <a:solidFill>
                <a:srgbClr val="00B0F0"/>
              </a:solidFill>
              <a:latin typeface="BNazanin"/>
            </a:endParaRPr>
          </a:p>
          <a:p>
            <a:pPr marL="0" indent="0" algn="r" rtl="1">
              <a:buFont typeface="Wingdings" pitchFamily="2" charset="2"/>
              <a:buChar char="Ø"/>
            </a:pPr>
            <a:r>
              <a:rPr lang="fa-IR" dirty="0">
                <a:solidFill>
                  <a:srgbClr val="00B0F0"/>
                </a:solidFill>
                <a:latin typeface="BNazanin"/>
              </a:rPr>
              <a:t> </a:t>
            </a:r>
            <a:r>
              <a:rPr lang="fa-IR" b="1" dirty="0" smtClean="0">
                <a:solidFill>
                  <a:srgbClr val="00B0F0"/>
                </a:solidFill>
                <a:latin typeface="BNazanin"/>
              </a:rPr>
              <a:t>تشخيص </a:t>
            </a:r>
            <a:r>
              <a:rPr lang="fa-IR" b="1" dirty="0">
                <a:solidFill>
                  <a:srgbClr val="00B0F0"/>
                </a:solidFill>
                <a:latin typeface="BNazanin"/>
              </a:rPr>
              <a:t>زودرس سرطانهاي </a:t>
            </a:r>
            <a:r>
              <a:rPr lang="fa-IR" b="1" dirty="0" smtClean="0">
                <a:solidFill>
                  <a:srgbClr val="00B0F0"/>
                </a:solidFill>
                <a:latin typeface="BNazanin"/>
              </a:rPr>
              <a:t>مهم(پستان</a:t>
            </a:r>
            <a:r>
              <a:rPr lang="fa-IR" b="1" dirty="0">
                <a:solidFill>
                  <a:srgbClr val="00B0F0"/>
                </a:solidFill>
                <a:latin typeface="BNazanin"/>
              </a:rPr>
              <a:t>، دهانه رحـم و </a:t>
            </a:r>
            <a:r>
              <a:rPr lang="fa-IR" b="1" dirty="0" smtClean="0">
                <a:solidFill>
                  <a:srgbClr val="00B0F0"/>
                </a:solidFill>
                <a:latin typeface="BNazanin"/>
              </a:rPr>
              <a:t>روده </a:t>
            </a:r>
            <a:r>
              <a:rPr lang="fa-IR" b="1" dirty="0" smtClean="0">
                <a:solidFill>
                  <a:srgbClr val="00B0F0"/>
                </a:solidFill>
                <a:latin typeface="BNazanin"/>
              </a:rPr>
              <a:t>بـزرگ)</a:t>
            </a:r>
            <a:endParaRPr lang="fa-IR" b="1" dirty="0" smtClean="0">
              <a:solidFill>
                <a:srgbClr val="00B0F0"/>
              </a:solidFill>
              <a:latin typeface="BNazanin"/>
            </a:endParaRPr>
          </a:p>
          <a:p>
            <a:pPr marL="0" indent="0" algn="r" rtl="1">
              <a:buFont typeface="Wingdings" pitchFamily="2" charset="2"/>
              <a:buChar char="Ø"/>
            </a:pPr>
            <a:r>
              <a:rPr lang="fa-IR" b="1" dirty="0" smtClean="0">
                <a:solidFill>
                  <a:srgbClr val="00B0F0"/>
                </a:solidFill>
                <a:latin typeface="BNazanin"/>
              </a:rPr>
              <a:t> تشخيص </a:t>
            </a:r>
            <a:r>
              <a:rPr lang="fa-IR" b="1" dirty="0">
                <a:solidFill>
                  <a:srgbClr val="00B0F0"/>
                </a:solidFill>
                <a:latin typeface="BNazanin"/>
              </a:rPr>
              <a:t>سل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7844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/>
          </a:bodyPr>
          <a:lstStyle/>
          <a:p>
            <a:pPr rtl="1"/>
            <a:r>
              <a:rPr lang="fa-IR" b="1" i="1" dirty="0" smtClean="0">
                <a:solidFill>
                  <a:srgbClr val="FF0000"/>
                </a:solidFill>
                <a:latin typeface="BTitr"/>
              </a:rPr>
              <a:t>ايجاد </a:t>
            </a:r>
            <a:r>
              <a:rPr lang="fa-IR" b="1" i="1" dirty="0">
                <a:solidFill>
                  <a:srgbClr val="FF0000"/>
                </a:solidFill>
                <a:latin typeface="BTitr"/>
              </a:rPr>
              <a:t>محيط كار </a:t>
            </a:r>
            <a:r>
              <a:rPr lang="fa-IR" b="1" i="1" dirty="0" smtClean="0">
                <a:solidFill>
                  <a:srgbClr val="FF0000"/>
                </a:solidFill>
                <a:latin typeface="BTitr"/>
              </a:rPr>
              <a:t>سالم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915400" cy="5486400"/>
          </a:xfrm>
        </p:spPr>
        <p:txBody>
          <a:bodyPr>
            <a:normAutofit/>
          </a:bodyPr>
          <a:lstStyle/>
          <a:p>
            <a:pPr marL="0" indent="0" algn="r" rtl="1">
              <a:buFont typeface="Wingdings" pitchFamily="2" charset="2"/>
              <a:buChar char="ü"/>
            </a:pPr>
            <a:r>
              <a:rPr lang="fa-I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Nazanin"/>
                <a:cs typeface="+mj-cs"/>
              </a:rPr>
              <a:t>عوامــل </a:t>
            </a:r>
            <a:r>
              <a:rPr lang="fa-IR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BNazanin"/>
                <a:cs typeface="+mj-cs"/>
              </a:rPr>
              <a:t>فيزيكــي </a:t>
            </a:r>
            <a:r>
              <a:rPr lang="fa-IR" sz="2400" dirty="0">
                <a:solidFill>
                  <a:srgbClr val="000000"/>
                </a:solidFill>
                <a:latin typeface="BNazanin"/>
                <a:cs typeface="+mj-cs"/>
              </a:rPr>
              <a:t>نظيــر </a:t>
            </a:r>
            <a:r>
              <a:rPr lang="fa-IR" sz="2400" dirty="0" smtClean="0">
                <a:solidFill>
                  <a:srgbClr val="000000"/>
                </a:solidFill>
                <a:latin typeface="BNazanin"/>
                <a:cs typeface="+mj-cs"/>
              </a:rPr>
              <a:t>صــدا،روشنايي</a:t>
            </a:r>
            <a:r>
              <a:rPr lang="fa-IR" sz="2400" dirty="0">
                <a:solidFill>
                  <a:srgbClr val="000000"/>
                </a:solidFill>
                <a:latin typeface="BNazanin"/>
                <a:cs typeface="+mj-cs"/>
              </a:rPr>
              <a:t>، رطوبت، </a:t>
            </a:r>
            <a:r>
              <a:rPr lang="fa-IR" sz="2400" dirty="0" smtClean="0">
                <a:solidFill>
                  <a:srgbClr val="000000"/>
                </a:solidFill>
                <a:latin typeface="BNazanin"/>
                <a:cs typeface="+mj-cs"/>
              </a:rPr>
              <a:t>سـرما،گرمـا،ارتعاش </a:t>
            </a:r>
            <a:r>
              <a:rPr lang="fa-IR" sz="2400" dirty="0">
                <a:solidFill>
                  <a:srgbClr val="000000"/>
                </a:solidFill>
                <a:latin typeface="BNazanin"/>
                <a:cs typeface="+mj-cs"/>
              </a:rPr>
              <a:t>و </a:t>
            </a:r>
            <a:r>
              <a:rPr lang="fa-IR" sz="2400" dirty="0" smtClean="0">
                <a:solidFill>
                  <a:srgbClr val="000000"/>
                </a:solidFill>
                <a:latin typeface="BNazanin"/>
                <a:cs typeface="+mj-cs"/>
              </a:rPr>
              <a:t>تشعشعات</a:t>
            </a:r>
          </a:p>
          <a:p>
            <a:pPr marL="0" indent="0" algn="r" rtl="1">
              <a:buNone/>
            </a:pPr>
            <a:endParaRPr lang="fa-IR" sz="2000" dirty="0" smtClean="0">
              <a:solidFill>
                <a:srgbClr val="000000"/>
              </a:solidFill>
              <a:latin typeface="BNazanin"/>
              <a:cs typeface="+mj-cs"/>
            </a:endParaRPr>
          </a:p>
          <a:p>
            <a:pPr marL="0" indent="0" algn="r" rtl="1">
              <a:buFont typeface="Wingdings" pitchFamily="2" charset="2"/>
              <a:buChar char="ü"/>
            </a:pPr>
            <a:r>
              <a:rPr lang="fa-I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Nazanin"/>
                <a:cs typeface="+mj-cs"/>
              </a:rPr>
              <a:t>عوامـل </a:t>
            </a:r>
            <a:r>
              <a:rPr lang="fa-IR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BNazanin"/>
                <a:cs typeface="+mj-cs"/>
              </a:rPr>
              <a:t>شـيميايي </a:t>
            </a:r>
            <a:r>
              <a:rPr lang="fa-IR" sz="2400" dirty="0">
                <a:solidFill>
                  <a:srgbClr val="000000"/>
                </a:solidFill>
                <a:latin typeface="BNazanin"/>
                <a:cs typeface="+mj-cs"/>
              </a:rPr>
              <a:t>نظيـر گـرد </a:t>
            </a:r>
            <a:r>
              <a:rPr lang="fa-IR" sz="2400" dirty="0" smtClean="0">
                <a:solidFill>
                  <a:srgbClr val="000000"/>
                </a:solidFill>
                <a:latin typeface="BNazanin"/>
                <a:cs typeface="+mj-cs"/>
              </a:rPr>
              <a:t>وغبـار</a:t>
            </a:r>
            <a:r>
              <a:rPr lang="fa-IR" sz="2400" dirty="0">
                <a:solidFill>
                  <a:srgbClr val="000000"/>
                </a:solidFill>
                <a:latin typeface="BNazanin"/>
                <a:cs typeface="+mj-cs"/>
              </a:rPr>
              <a:t>، دود و دمـه، گـاز و </a:t>
            </a:r>
            <a:r>
              <a:rPr lang="fa-IR" sz="2400" dirty="0" smtClean="0">
                <a:solidFill>
                  <a:srgbClr val="000000"/>
                </a:solidFill>
                <a:latin typeface="BNazanin"/>
                <a:cs typeface="+mj-cs"/>
              </a:rPr>
              <a:t>بخـار،حلالهاي شيميايي</a:t>
            </a:r>
          </a:p>
          <a:p>
            <a:pPr marL="0" indent="0" algn="r" rtl="1">
              <a:buNone/>
            </a:pPr>
            <a:endParaRPr lang="fa-IR" sz="2000" dirty="0" smtClean="0">
              <a:solidFill>
                <a:srgbClr val="000000"/>
              </a:solidFill>
              <a:latin typeface="BNazanin"/>
              <a:cs typeface="+mj-cs"/>
            </a:endParaRPr>
          </a:p>
          <a:p>
            <a:pPr marL="0" indent="0" algn="r" rtl="1">
              <a:buFont typeface="Wingdings" pitchFamily="2" charset="2"/>
              <a:buChar char="ü"/>
            </a:pPr>
            <a:r>
              <a:rPr lang="fa-IR" sz="2400" b="1" dirty="0" smtClean="0">
                <a:latin typeface="BNazanin"/>
                <a:cs typeface="+mj-cs"/>
              </a:rPr>
              <a:t> </a:t>
            </a:r>
            <a:r>
              <a:rPr lang="fa-I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Nazanin"/>
                <a:cs typeface="+mj-cs"/>
              </a:rPr>
              <a:t>عوامــــل </a:t>
            </a:r>
            <a:r>
              <a:rPr lang="fa-IR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BNazanin"/>
                <a:cs typeface="+mj-cs"/>
              </a:rPr>
              <a:t>بيولــــوژيكي </a:t>
            </a:r>
            <a:r>
              <a:rPr lang="fa-IR" sz="2400" dirty="0" smtClean="0">
                <a:latin typeface="BNazanin"/>
                <a:cs typeface="+mj-cs"/>
              </a:rPr>
              <a:t>نظيــــرباكتريها</a:t>
            </a:r>
            <a:r>
              <a:rPr lang="fa-IR" sz="2400" dirty="0">
                <a:latin typeface="BNazanin"/>
                <a:cs typeface="+mj-cs"/>
              </a:rPr>
              <a:t>، ويروسها، </a:t>
            </a:r>
            <a:r>
              <a:rPr lang="fa-IR" sz="2400" dirty="0" smtClean="0">
                <a:latin typeface="BNazanin"/>
                <a:cs typeface="+mj-cs"/>
              </a:rPr>
              <a:t>انگـلهـا و....</a:t>
            </a:r>
          </a:p>
          <a:p>
            <a:pPr marL="0" indent="0" algn="r" rtl="1">
              <a:buNone/>
            </a:pPr>
            <a:endParaRPr lang="fa-IR" sz="2000" dirty="0" smtClean="0">
              <a:latin typeface="BNazanin"/>
              <a:cs typeface="+mj-cs"/>
            </a:endParaRPr>
          </a:p>
          <a:p>
            <a:pPr marL="0" indent="0" algn="r" rtl="1">
              <a:buFont typeface="Wingdings" pitchFamily="2" charset="2"/>
              <a:buChar char="ü"/>
            </a:pPr>
            <a:r>
              <a:rPr lang="fa-IR" sz="2400" b="1" dirty="0" smtClean="0">
                <a:latin typeface="BNazanin"/>
                <a:cs typeface="+mj-cs"/>
              </a:rPr>
              <a:t> </a:t>
            </a:r>
            <a:r>
              <a:rPr lang="fa-I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Nazanin"/>
                <a:cs typeface="+mj-cs"/>
              </a:rPr>
              <a:t>عوامل </a:t>
            </a:r>
            <a:r>
              <a:rPr lang="fa-IR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BNazanin"/>
                <a:cs typeface="+mj-cs"/>
              </a:rPr>
              <a:t>ارگونوميكي </a:t>
            </a:r>
            <a:r>
              <a:rPr lang="fa-IR" sz="2400" dirty="0">
                <a:latin typeface="BNazanin"/>
                <a:cs typeface="+mj-cs"/>
              </a:rPr>
              <a:t>و شرايط عدم تطابق كار با شغل و </a:t>
            </a:r>
            <a:r>
              <a:rPr lang="fa-IR" sz="2400" dirty="0" smtClean="0">
                <a:latin typeface="BNazanin"/>
                <a:cs typeface="+mj-cs"/>
              </a:rPr>
              <a:t>بالعكس</a:t>
            </a:r>
          </a:p>
          <a:p>
            <a:pPr marL="0" indent="0" algn="r" rtl="1">
              <a:buNone/>
            </a:pPr>
            <a:endParaRPr lang="fa-IR" sz="2000" dirty="0" smtClean="0">
              <a:latin typeface="BNazanin"/>
              <a:cs typeface="+mj-cs"/>
            </a:endParaRPr>
          </a:p>
          <a:p>
            <a:pPr marL="0" indent="0" algn="r" rtl="1">
              <a:buFont typeface="Wingdings" pitchFamily="2" charset="2"/>
              <a:buChar char="ü"/>
            </a:pPr>
            <a:r>
              <a:rPr lang="fa-IR" sz="2400" dirty="0" smtClean="0">
                <a:latin typeface="BNazanin"/>
                <a:cs typeface="+mj-cs"/>
              </a:rPr>
              <a:t> </a:t>
            </a:r>
            <a:r>
              <a:rPr lang="fa-I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Nazanin"/>
                <a:cs typeface="+mj-cs"/>
              </a:rPr>
              <a:t>عوامل </a:t>
            </a:r>
            <a:r>
              <a:rPr lang="fa-IR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BNazanin"/>
                <a:cs typeface="+mj-cs"/>
              </a:rPr>
              <a:t>رواني </a:t>
            </a:r>
            <a:r>
              <a:rPr lang="fa-IR" sz="2400" dirty="0" smtClean="0">
                <a:latin typeface="BNazanin"/>
                <a:cs typeface="+mj-cs"/>
              </a:rPr>
              <a:t>وعدم </a:t>
            </a:r>
            <a:r>
              <a:rPr lang="fa-IR" sz="2400" dirty="0">
                <a:latin typeface="BNazanin"/>
                <a:cs typeface="+mj-cs"/>
              </a:rPr>
              <a:t>تأمين بهداشت روان شاغلين و روابط </a:t>
            </a:r>
            <a:r>
              <a:rPr lang="fa-IR" sz="2400" dirty="0" smtClean="0">
                <a:latin typeface="BNazanin"/>
                <a:cs typeface="+mj-cs"/>
              </a:rPr>
              <a:t>نامناسب شاغلين </a:t>
            </a:r>
            <a:r>
              <a:rPr lang="fa-IR" sz="2400" dirty="0">
                <a:latin typeface="BNazanin"/>
                <a:cs typeface="+mj-cs"/>
              </a:rPr>
              <a:t>در </a:t>
            </a:r>
            <a:r>
              <a:rPr lang="fa-IR" sz="2400" dirty="0" smtClean="0">
                <a:latin typeface="BNazanin"/>
                <a:cs typeface="+mj-cs"/>
              </a:rPr>
              <a:t>محيط هاي كار</a:t>
            </a:r>
            <a:endParaRPr lang="fa-IR" sz="2000" dirty="0" smtClean="0">
              <a:latin typeface="BNazanin"/>
              <a:cs typeface="+mj-cs"/>
            </a:endParaRPr>
          </a:p>
          <a:p>
            <a:pPr marL="0" indent="0" algn="r" rtl="1">
              <a:buFont typeface="Wingdings" pitchFamily="2" charset="2"/>
              <a:buChar char="ü"/>
            </a:pPr>
            <a:r>
              <a:rPr lang="fa-IR" sz="2400" dirty="0" smtClean="0">
                <a:latin typeface="BNazanin"/>
                <a:cs typeface="+mj-cs"/>
              </a:rPr>
              <a:t> </a:t>
            </a:r>
            <a:r>
              <a:rPr lang="fa-I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Nazanin"/>
                <a:cs typeface="+mj-cs"/>
              </a:rPr>
              <a:t>الگوي </a:t>
            </a:r>
            <a:r>
              <a:rPr lang="fa-IR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BNazanin"/>
                <a:cs typeface="+mj-cs"/>
              </a:rPr>
              <a:t>تغذيه </a:t>
            </a:r>
            <a:r>
              <a:rPr lang="fa-I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Nazanin"/>
                <a:cs typeface="+mj-cs"/>
              </a:rPr>
              <a:t>ناسـالم در محل كار </a:t>
            </a:r>
            <a:r>
              <a:rPr lang="fa-IR" sz="2400" dirty="0" smtClean="0">
                <a:latin typeface="BNazanin"/>
                <a:cs typeface="+mj-cs"/>
              </a:rPr>
              <a:t>(منـوي </a:t>
            </a:r>
            <a:r>
              <a:rPr lang="fa-IR" sz="2400" dirty="0" smtClean="0">
                <a:solidFill>
                  <a:srgbClr val="000000"/>
                </a:solidFill>
                <a:latin typeface="BNazanin"/>
                <a:cs typeface="+mj-cs"/>
              </a:rPr>
              <a:t>غـــذاي </a:t>
            </a:r>
            <a:r>
              <a:rPr lang="fa-IR" sz="2400" dirty="0">
                <a:solidFill>
                  <a:srgbClr val="000000"/>
                </a:solidFill>
                <a:latin typeface="BNazanin"/>
                <a:cs typeface="+mj-cs"/>
              </a:rPr>
              <a:t>پركـــالري </a:t>
            </a:r>
            <a:r>
              <a:rPr lang="fa-IR" sz="2400" dirty="0" smtClean="0">
                <a:solidFill>
                  <a:srgbClr val="000000"/>
                </a:solidFill>
                <a:latin typeface="BNazanin"/>
                <a:cs typeface="+mj-cs"/>
              </a:rPr>
              <a:t>وعدم </a:t>
            </a:r>
            <a:r>
              <a:rPr lang="fa-IR" sz="2400" dirty="0">
                <a:solidFill>
                  <a:srgbClr val="000000"/>
                </a:solidFill>
                <a:latin typeface="BNazanin"/>
                <a:cs typeface="+mj-cs"/>
              </a:rPr>
              <a:t>رعايت </a:t>
            </a:r>
            <a:r>
              <a:rPr lang="fa-IR" sz="2400" dirty="0" smtClean="0">
                <a:solidFill>
                  <a:srgbClr val="000000"/>
                </a:solidFill>
                <a:latin typeface="BNazanin"/>
                <a:cs typeface="+mj-cs"/>
              </a:rPr>
              <a:t>بهداشت مــواد </a:t>
            </a:r>
            <a:r>
              <a:rPr lang="fa-IR" sz="2400" dirty="0">
                <a:solidFill>
                  <a:srgbClr val="000000"/>
                </a:solidFill>
                <a:latin typeface="BNazanin"/>
                <a:cs typeface="+mj-cs"/>
              </a:rPr>
              <a:t>غــــذايي </a:t>
            </a:r>
            <a:r>
              <a:rPr lang="fa-IR" sz="2400" dirty="0" smtClean="0">
                <a:solidFill>
                  <a:srgbClr val="000000"/>
                </a:solidFill>
                <a:latin typeface="BNazanin"/>
                <a:cs typeface="+mj-cs"/>
              </a:rPr>
              <a:t>دررســـــتوران ادارات/سازمانها)</a:t>
            </a:r>
          </a:p>
        </p:txBody>
      </p:sp>
    </p:spTree>
    <p:extLst>
      <p:ext uri="{BB962C8B-B14F-4D97-AF65-F5344CB8AC3E}">
        <p14:creationId xmlns="" xmlns:p14="http://schemas.microsoft.com/office/powerpoint/2010/main" val="152341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4"/>
            <a:ext cx="8991600" cy="4525963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fa-IR" b="1" dirty="0">
                <a:solidFill>
                  <a:srgbClr val="000000"/>
                </a:solidFill>
                <a:latin typeface="BNazanin"/>
              </a:rPr>
              <a:t>لازم به ذكر است منابع آموزشي و </a:t>
            </a:r>
            <a:r>
              <a:rPr lang="fa-IR" b="1" dirty="0" smtClean="0">
                <a:solidFill>
                  <a:srgbClr val="000000"/>
                </a:solidFill>
                <a:latin typeface="BNazanin"/>
              </a:rPr>
              <a:t>دستورالعمل هـاي </a:t>
            </a:r>
            <a:r>
              <a:rPr lang="fa-IR" b="1" dirty="0">
                <a:solidFill>
                  <a:srgbClr val="000000"/>
                </a:solidFill>
                <a:latin typeface="BNazanin"/>
              </a:rPr>
              <a:t>مـورد اشـاره</a:t>
            </a:r>
            <a:r>
              <a:rPr lang="fa-IR" dirty="0">
                <a:solidFill>
                  <a:srgbClr val="000000"/>
                </a:solidFill>
                <a:latin typeface="BNazanin"/>
              </a:rPr>
              <a:t/>
            </a:r>
            <a:br>
              <a:rPr lang="fa-IR" dirty="0">
                <a:solidFill>
                  <a:srgbClr val="000000"/>
                </a:solidFill>
                <a:latin typeface="BNazanin"/>
              </a:rPr>
            </a:br>
            <a:r>
              <a:rPr lang="fa-IR" b="1" dirty="0">
                <a:solidFill>
                  <a:srgbClr val="000000"/>
                </a:solidFill>
                <a:latin typeface="BNazanin"/>
              </a:rPr>
              <a:t>در ايـــن بـــسته در </a:t>
            </a:r>
            <a:r>
              <a:rPr lang="fa-IR" b="1" dirty="0">
                <a:solidFill>
                  <a:srgbClr val="00B0F0"/>
                </a:solidFill>
                <a:latin typeface="BNazanin"/>
              </a:rPr>
              <a:t>ســـايت معاونـــت بهداشـــت </a:t>
            </a:r>
            <a:r>
              <a:rPr lang="fa-IR" b="1" dirty="0">
                <a:solidFill>
                  <a:srgbClr val="000000"/>
                </a:solidFill>
                <a:latin typeface="BNazanin"/>
              </a:rPr>
              <a:t>بـــه </a:t>
            </a:r>
            <a:r>
              <a:rPr lang="fa-IR" b="1" dirty="0" smtClean="0">
                <a:solidFill>
                  <a:srgbClr val="000000"/>
                </a:solidFill>
                <a:latin typeface="BNazanin"/>
              </a:rPr>
              <a:t>نـــشاني: </a:t>
            </a:r>
          </a:p>
          <a:p>
            <a:pPr marL="0" indent="0" algn="ctr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BNazanin"/>
              </a:rPr>
              <a:t>http</a:t>
            </a:r>
            <a:r>
              <a:rPr lang="en-US" sz="2800" b="1" dirty="0">
                <a:solidFill>
                  <a:srgbClr val="FF0000"/>
                </a:solidFill>
                <a:latin typeface="BNazanin"/>
              </a:rPr>
              <a:t>://</a:t>
            </a:r>
            <a:r>
              <a:rPr lang="en-US" sz="2800" b="1" dirty="0" smtClean="0">
                <a:solidFill>
                  <a:srgbClr val="FF0000"/>
                </a:solidFill>
                <a:latin typeface="BNazanin"/>
              </a:rPr>
              <a:t>health.behdasht.gov.ir/page</a:t>
            </a:r>
            <a:r>
              <a:rPr lang="en-US" b="1" dirty="0" smtClean="0">
                <a:solidFill>
                  <a:srgbClr val="FF0000"/>
                </a:solidFill>
                <a:latin typeface="BNazanin"/>
              </a:rPr>
              <a:t>/</a:t>
            </a:r>
            <a:r>
              <a:rPr lang="fa-IR" dirty="0">
                <a:solidFill>
                  <a:srgbClr val="000000"/>
                </a:solidFill>
                <a:latin typeface="BNazanin"/>
              </a:rPr>
              <a:t/>
            </a:r>
            <a:br>
              <a:rPr lang="fa-IR" dirty="0">
                <a:solidFill>
                  <a:srgbClr val="000000"/>
                </a:solidFill>
                <a:latin typeface="BNazanin"/>
              </a:rPr>
            </a:br>
            <a:r>
              <a:rPr lang="fa-IR" b="1" dirty="0" smtClean="0">
                <a:solidFill>
                  <a:srgbClr val="000000"/>
                </a:solidFill>
                <a:latin typeface="BNazanin"/>
              </a:rPr>
              <a:t> </a:t>
            </a:r>
          </a:p>
          <a:p>
            <a:pPr marL="0" indent="0" algn="ctr">
              <a:buNone/>
            </a:pPr>
            <a:r>
              <a:rPr lang="fa-IR" b="1" dirty="0" smtClean="0">
                <a:solidFill>
                  <a:srgbClr val="000000"/>
                </a:solidFill>
                <a:latin typeface="BNazanin"/>
              </a:rPr>
              <a:t>و همچنــين منــابع آموزشــي </a:t>
            </a:r>
            <a:r>
              <a:rPr lang="fa-IR" b="1" dirty="0">
                <a:solidFill>
                  <a:srgbClr val="000000"/>
                </a:solidFill>
                <a:latin typeface="BNazanin"/>
              </a:rPr>
              <a:t>خــودمراقبتي در </a:t>
            </a:r>
            <a:r>
              <a:rPr lang="fa-IR" b="1" dirty="0">
                <a:solidFill>
                  <a:srgbClr val="00B0F0"/>
                </a:solidFill>
                <a:latin typeface="BNazanin"/>
              </a:rPr>
              <a:t>ســايت آواي </a:t>
            </a:r>
            <a:endParaRPr lang="fa-IR" b="1" dirty="0" smtClean="0">
              <a:solidFill>
                <a:srgbClr val="00B0F0"/>
              </a:solidFill>
              <a:latin typeface="BNazanin"/>
            </a:endParaRPr>
          </a:p>
          <a:p>
            <a:pPr marL="0" indent="0" algn="ctr">
              <a:buNone/>
            </a:pPr>
            <a:r>
              <a:rPr lang="fa-IR" b="1" dirty="0" smtClean="0">
                <a:solidFill>
                  <a:srgbClr val="00B0F0"/>
                </a:solidFill>
                <a:latin typeface="BNazanin"/>
              </a:rPr>
              <a:t>ســلامت</a:t>
            </a:r>
            <a:r>
              <a:rPr lang="fa-IR" b="1" dirty="0" smtClean="0">
                <a:solidFill>
                  <a:srgbClr val="000000"/>
                </a:solidFill>
                <a:latin typeface="BNazanin"/>
              </a:rPr>
              <a:t> </a:t>
            </a:r>
            <a:r>
              <a:rPr lang="fa-IR" b="1" dirty="0">
                <a:solidFill>
                  <a:srgbClr val="000000"/>
                </a:solidFill>
                <a:latin typeface="BNazanin"/>
              </a:rPr>
              <a:t>بــه نــشاني</a:t>
            </a:r>
            <a:r>
              <a:rPr lang="fa-IR" dirty="0">
                <a:solidFill>
                  <a:srgbClr val="000000"/>
                </a:solidFill>
                <a:latin typeface="BNazanin"/>
              </a:rPr>
              <a:t/>
            </a:r>
            <a:br>
              <a:rPr lang="fa-IR" dirty="0">
                <a:solidFill>
                  <a:srgbClr val="000000"/>
                </a:solidFill>
                <a:latin typeface="BNazanin"/>
              </a:rPr>
            </a:br>
            <a:r>
              <a:rPr lang="fa-IR" b="1" dirty="0" smtClean="0">
                <a:solidFill>
                  <a:srgbClr val="000000"/>
                </a:solidFill>
                <a:latin typeface="BNazanin"/>
              </a:rPr>
              <a:t> </a:t>
            </a:r>
            <a:r>
              <a:rPr lang="fa-IR" b="1" dirty="0">
                <a:solidFill>
                  <a:srgbClr val="000000"/>
                </a:solidFill>
                <a:latin typeface="BNazanin"/>
              </a:rPr>
              <a:t>در دسترس مي باشد</a:t>
            </a:r>
            <a:r>
              <a:rPr lang="en-US" sz="2800" b="1" dirty="0">
                <a:solidFill>
                  <a:srgbClr val="FF0000"/>
                </a:solidFill>
                <a:latin typeface="BNazanin"/>
              </a:rPr>
              <a:t>iec.behdasht.gov.ir</a:t>
            </a:r>
            <a:r>
              <a:rPr lang="en-US" sz="2800" dirty="0">
                <a:solidFill>
                  <a:srgbClr val="000000"/>
                </a:solidFill>
                <a:latin typeface="BNazanin"/>
              </a:rPr>
              <a:t/>
            </a:r>
            <a:br>
              <a:rPr lang="en-US" sz="2800" dirty="0">
                <a:solidFill>
                  <a:srgbClr val="000000"/>
                </a:solidFill>
                <a:latin typeface="BNazanin"/>
              </a:rPr>
            </a:b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0340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6" cy="903312"/>
          </a:xfrm>
        </p:spPr>
        <p:txBody>
          <a:bodyPr>
            <a:normAutofit/>
          </a:bodyPr>
          <a:lstStyle/>
          <a:p>
            <a:pPr algn="ctr" rtl="1"/>
            <a:r>
              <a:rPr lang="fa-IR" dirty="0" smtClean="0">
                <a:solidFill>
                  <a:srgbClr val="FF0000"/>
                </a:solidFill>
                <a:cs typeface="B Titr" panose="00000700000000000000" pitchFamily="2" charset="-78"/>
              </a:rPr>
              <a:t>حیطه های استانداردهای اجرای برنامه</a:t>
            </a:r>
            <a:endParaRPr lang="en-US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458200" cy="5297760"/>
          </a:xfrm>
        </p:spPr>
        <p:txBody>
          <a:bodyPr>
            <a:noAutofit/>
          </a:bodyPr>
          <a:lstStyle/>
          <a:p>
            <a:pPr lvl="0" algn="r" rtl="1"/>
            <a:r>
              <a:rPr lang="fa-IR" sz="2400" b="1" dirty="0" smtClean="0">
                <a:cs typeface="B Nazanin" panose="00000400000000000000" pitchFamily="2" charset="-78"/>
              </a:rPr>
              <a:t>استانداردهای </a:t>
            </a:r>
            <a:r>
              <a:rPr lang="fa-IR" sz="2400" b="1" dirty="0">
                <a:cs typeface="B Nazanin" panose="00000400000000000000" pitchFamily="2" charset="-78"/>
              </a:rPr>
              <a:t>کلی </a:t>
            </a:r>
            <a:r>
              <a:rPr lang="fa-IR" sz="2400" b="1" dirty="0" smtClean="0">
                <a:cs typeface="B Nazanin" panose="00000400000000000000" pitchFamily="2" charset="-78"/>
              </a:rPr>
              <a:t>" ارتقای </a:t>
            </a:r>
            <a:r>
              <a:rPr lang="fa-IR" sz="2400" b="1" dirty="0">
                <a:cs typeface="B Nazanin" panose="00000400000000000000" pitchFamily="2" charset="-78"/>
              </a:rPr>
              <a:t>سلامت در </a:t>
            </a:r>
            <a:r>
              <a:rPr lang="fa-IR" sz="2400" b="1" dirty="0" smtClean="0">
                <a:cs typeface="B Nazanin" panose="00000400000000000000" pitchFamily="2" charset="-78"/>
              </a:rPr>
              <a:t>سازمان "</a:t>
            </a:r>
            <a:endParaRPr lang="en-US" sz="2400" b="1" dirty="0">
              <a:cs typeface="B Nazanin" panose="00000400000000000000" pitchFamily="2" charset="-78"/>
            </a:endParaRPr>
          </a:p>
          <a:p>
            <a:pPr lvl="0" algn="r" rtl="1"/>
            <a:r>
              <a:rPr lang="fa-IR" sz="2400" b="1" dirty="0" smtClean="0">
                <a:cs typeface="B Nazanin" panose="00000400000000000000" pitchFamily="2" charset="-78"/>
              </a:rPr>
              <a:t>استانداردهاي </a:t>
            </a:r>
            <a:r>
              <a:rPr lang="fa-IR" sz="2400" b="1" dirty="0">
                <a:cs typeface="B Nazanin" panose="00000400000000000000" pitchFamily="2" charset="-78"/>
              </a:rPr>
              <a:t>مرتبط با حیطه </a:t>
            </a:r>
            <a:r>
              <a:rPr lang="fa-IR" sz="2400" b="1" dirty="0" smtClean="0">
                <a:cs typeface="B Nazanin" panose="00000400000000000000" pitchFamily="2" charset="-78"/>
              </a:rPr>
              <a:t>" تغذیه </a:t>
            </a:r>
            <a:r>
              <a:rPr lang="fa-IR" sz="2400" b="1" dirty="0">
                <a:cs typeface="B Nazanin" panose="00000400000000000000" pitchFamily="2" charset="-78"/>
              </a:rPr>
              <a:t>سالم و کنترل وزن </a:t>
            </a:r>
            <a:r>
              <a:rPr lang="fa-IR" sz="2400" b="1" dirty="0" smtClean="0">
                <a:cs typeface="B Nazanin" panose="00000400000000000000" pitchFamily="2" charset="-78"/>
              </a:rPr>
              <a:t>"</a:t>
            </a:r>
            <a:endParaRPr lang="en-US" sz="2400" b="1" dirty="0">
              <a:cs typeface="B Nazanin" panose="00000400000000000000" pitchFamily="2" charset="-78"/>
            </a:endParaRPr>
          </a:p>
          <a:p>
            <a:pPr lvl="0" algn="r" rtl="1"/>
            <a:r>
              <a:rPr lang="fa-IR" sz="2400" b="1" dirty="0">
                <a:cs typeface="B Nazanin" panose="00000400000000000000" pitchFamily="2" charset="-78"/>
              </a:rPr>
              <a:t>استانداردهای مرتبط با حیطه </a:t>
            </a:r>
            <a:r>
              <a:rPr lang="fa-IR" sz="2400" b="1" dirty="0" smtClean="0">
                <a:cs typeface="B Nazanin" panose="00000400000000000000" pitchFamily="2" charset="-78"/>
              </a:rPr>
              <a:t>" فعالیت بدنی "</a:t>
            </a:r>
            <a:endParaRPr lang="en-US" sz="2400" b="1" dirty="0">
              <a:cs typeface="B Nazanin" panose="00000400000000000000" pitchFamily="2" charset="-78"/>
            </a:endParaRPr>
          </a:p>
          <a:p>
            <a:pPr lvl="0" algn="r" rtl="1"/>
            <a:r>
              <a:rPr lang="fa-IR" sz="2400" b="1" dirty="0" smtClean="0">
                <a:cs typeface="B Nazanin" panose="00000400000000000000" pitchFamily="2" charset="-78"/>
              </a:rPr>
              <a:t>استانداردهاي </a:t>
            </a:r>
            <a:r>
              <a:rPr lang="fa-IR" sz="2400" b="1" dirty="0">
                <a:cs typeface="B Nazanin" panose="00000400000000000000" pitchFamily="2" charset="-78"/>
              </a:rPr>
              <a:t>مرتبط با حیطه </a:t>
            </a:r>
            <a:r>
              <a:rPr lang="fa-IR" sz="2400" b="1" dirty="0" smtClean="0">
                <a:cs typeface="B Nazanin" panose="00000400000000000000" pitchFamily="2" charset="-78"/>
              </a:rPr>
              <a:t>" کنترل </a:t>
            </a:r>
            <a:r>
              <a:rPr lang="fa-IR" sz="2400" b="1" dirty="0">
                <a:cs typeface="B Nazanin" panose="00000400000000000000" pitchFamily="2" charset="-78"/>
              </a:rPr>
              <a:t>مصرف </a:t>
            </a:r>
            <a:r>
              <a:rPr lang="fa-IR" sz="2400" b="1" dirty="0" smtClean="0">
                <a:cs typeface="B Nazanin" panose="00000400000000000000" pitchFamily="2" charset="-78"/>
              </a:rPr>
              <a:t>دخانیات "</a:t>
            </a:r>
            <a:endParaRPr lang="en-US" sz="2400" b="1" dirty="0">
              <a:cs typeface="B Nazanin" panose="00000400000000000000" pitchFamily="2" charset="-78"/>
            </a:endParaRPr>
          </a:p>
          <a:p>
            <a:pPr lvl="0" algn="r" rtl="1"/>
            <a:r>
              <a:rPr lang="fa-IR" sz="2400" b="1" dirty="0">
                <a:cs typeface="B Nazanin" panose="00000400000000000000" pitchFamily="2" charset="-78"/>
              </a:rPr>
              <a:t>استانداردهای مرتبط با حیطه </a:t>
            </a:r>
            <a:r>
              <a:rPr lang="fa-IR" sz="2400" b="1" dirty="0" smtClean="0">
                <a:cs typeface="B Nazanin" panose="00000400000000000000" pitchFamily="2" charset="-78"/>
              </a:rPr>
              <a:t>" سلامت </a:t>
            </a:r>
            <a:r>
              <a:rPr lang="fa-IR" sz="2400" b="1" dirty="0">
                <a:cs typeface="B Nazanin" panose="00000400000000000000" pitchFamily="2" charset="-78"/>
              </a:rPr>
              <a:t>روان و  استرس شغلی </a:t>
            </a:r>
            <a:r>
              <a:rPr lang="fa-IR" sz="2400" b="1" dirty="0" smtClean="0">
                <a:cs typeface="B Nazanin" panose="00000400000000000000" pitchFamily="2" charset="-78"/>
              </a:rPr>
              <a:t>"</a:t>
            </a:r>
            <a:endParaRPr lang="en-US" sz="2400" b="1" dirty="0">
              <a:cs typeface="B Nazanin" panose="00000400000000000000" pitchFamily="2" charset="-78"/>
            </a:endParaRPr>
          </a:p>
          <a:p>
            <a:pPr lvl="0" algn="r" rtl="1"/>
            <a:r>
              <a:rPr lang="fa-IR" sz="2400" b="1" dirty="0" smtClean="0">
                <a:cs typeface="B Nazanin" panose="00000400000000000000" pitchFamily="2" charset="-78"/>
              </a:rPr>
              <a:t>استانداردهاي </a:t>
            </a:r>
            <a:r>
              <a:rPr lang="fa-IR" sz="2400" b="1" dirty="0">
                <a:cs typeface="B Nazanin" panose="00000400000000000000" pitchFamily="2" charset="-78"/>
              </a:rPr>
              <a:t>مرتبط با حیطه </a:t>
            </a:r>
            <a:r>
              <a:rPr lang="fa-IR" sz="2400" b="1" dirty="0" smtClean="0">
                <a:cs typeface="B Nazanin" panose="00000400000000000000" pitchFamily="2" charset="-78"/>
              </a:rPr>
              <a:t>" حوادث </a:t>
            </a:r>
            <a:r>
              <a:rPr lang="fa-IR" sz="2400" b="1" dirty="0">
                <a:cs typeface="B Nazanin" panose="00000400000000000000" pitchFamily="2" charset="-78"/>
              </a:rPr>
              <a:t>محیط کار، کمکهای اولیه و تدبیر فوریتهای </a:t>
            </a:r>
            <a:r>
              <a:rPr lang="fa-IR" sz="2400" b="1" dirty="0" smtClean="0">
                <a:cs typeface="B Nazanin" panose="00000400000000000000" pitchFamily="2" charset="-78"/>
              </a:rPr>
              <a:t>پزشکی " </a:t>
            </a:r>
            <a:endParaRPr lang="en-US" sz="2400" b="1" dirty="0">
              <a:cs typeface="B Nazanin" panose="00000400000000000000" pitchFamily="2" charset="-78"/>
            </a:endParaRPr>
          </a:p>
          <a:p>
            <a:pPr lvl="0" algn="r" rtl="1"/>
            <a:r>
              <a:rPr lang="fa-IR" sz="2400" b="1" dirty="0" smtClean="0">
                <a:cs typeface="B Nazanin" panose="00000400000000000000" pitchFamily="2" charset="-78"/>
              </a:rPr>
              <a:t>استانداردهاي </a:t>
            </a:r>
            <a:r>
              <a:rPr lang="fa-IR" sz="2400" b="1" dirty="0">
                <a:cs typeface="B Nazanin" panose="00000400000000000000" pitchFamily="2" charset="-78"/>
              </a:rPr>
              <a:t>مرتبط با </a:t>
            </a:r>
            <a:r>
              <a:rPr lang="fa-IR" sz="2400" b="1" dirty="0" smtClean="0">
                <a:cs typeface="B Nazanin" panose="00000400000000000000" pitchFamily="2" charset="-78"/>
              </a:rPr>
              <a:t>حيطه" عوامل </a:t>
            </a:r>
            <a:r>
              <a:rPr lang="fa-IR" sz="2400" b="1" dirty="0">
                <a:cs typeface="B Nazanin" panose="00000400000000000000" pitchFamily="2" charset="-78"/>
              </a:rPr>
              <a:t>فیزیکی، </a:t>
            </a:r>
            <a:r>
              <a:rPr lang="fa-IR" sz="2400" b="1" dirty="0" smtClean="0">
                <a:cs typeface="B Nazanin" panose="00000400000000000000" pitchFamily="2" charset="-78"/>
              </a:rPr>
              <a:t>شیمیایی </a:t>
            </a:r>
            <a:r>
              <a:rPr lang="fa-IR" sz="2400" b="1" dirty="0">
                <a:cs typeface="B Nazanin" panose="00000400000000000000" pitchFamily="2" charset="-78"/>
              </a:rPr>
              <a:t>و ارگونومی </a:t>
            </a:r>
            <a:r>
              <a:rPr lang="fa-IR" sz="2400" b="1" dirty="0" smtClean="0">
                <a:cs typeface="B Nazanin" panose="00000400000000000000" pitchFamily="2" charset="-78"/>
              </a:rPr>
              <a:t>"</a:t>
            </a:r>
            <a:endParaRPr lang="en-US" sz="2400" b="1" dirty="0">
              <a:cs typeface="B Nazanin" panose="00000400000000000000" pitchFamily="2" charset="-78"/>
            </a:endParaRPr>
          </a:p>
          <a:p>
            <a:pPr lvl="0" algn="r" rtl="1"/>
            <a:r>
              <a:rPr lang="fa-IR" sz="2400" b="1" dirty="0" smtClean="0">
                <a:cs typeface="B Nazanin" panose="00000400000000000000" pitchFamily="2" charset="-78"/>
              </a:rPr>
              <a:t>استانداردهای </a:t>
            </a:r>
            <a:r>
              <a:rPr lang="fa-IR" sz="2400" b="1" dirty="0">
                <a:cs typeface="B Nazanin" panose="00000400000000000000" pitchFamily="2" charset="-78"/>
              </a:rPr>
              <a:t>مرتبط با </a:t>
            </a:r>
            <a:r>
              <a:rPr lang="fa-IR" sz="2400" b="1" dirty="0" smtClean="0">
                <a:cs typeface="B Nazanin" panose="00000400000000000000" pitchFamily="2" charset="-78"/>
              </a:rPr>
              <a:t>حيطه" خطرسنجی </a:t>
            </a:r>
            <a:r>
              <a:rPr lang="fa-IR" sz="2400" b="1" dirty="0">
                <a:cs typeface="B Nazanin" panose="00000400000000000000" pitchFamily="2" charset="-78"/>
              </a:rPr>
              <a:t>قلبی (پرفشاری خون ، چربی و قند بالا) و غربالگری سرطان های مهم </a:t>
            </a:r>
            <a:r>
              <a:rPr lang="fa-IR" sz="2400" b="1" dirty="0" smtClean="0">
                <a:cs typeface="B Nazanin" panose="00000400000000000000" pitchFamily="2" charset="-78"/>
              </a:rPr>
              <a:t>"</a:t>
            </a:r>
            <a:endParaRPr lang="en-US" sz="2400" b="1" dirty="0">
              <a:cs typeface="B Nazanin" panose="00000400000000000000" pitchFamily="2" charset="-78"/>
            </a:endParaRPr>
          </a:p>
          <a:p>
            <a:pPr lvl="0" algn="r" rtl="1"/>
            <a:r>
              <a:rPr lang="fa-IR" sz="2400" b="1" dirty="0">
                <a:cs typeface="B Nazanin" panose="00000400000000000000" pitchFamily="2" charset="-78"/>
              </a:rPr>
              <a:t>استانداردهای مرتبط با حیطه "آشنایی با علائم و نشانه های بیماریهای مهم"</a:t>
            </a:r>
            <a:endParaRPr lang="en-US" sz="2400" b="1" dirty="0">
              <a:cs typeface="B Nazanin" panose="00000400000000000000" pitchFamily="2" charset="-78"/>
            </a:endParaRPr>
          </a:p>
          <a:p>
            <a:pPr lvl="0" algn="r" rtl="1"/>
            <a:r>
              <a:rPr lang="fa-IR" sz="2400" b="1" dirty="0" smtClean="0">
                <a:cs typeface="B Nazanin" panose="00000400000000000000" pitchFamily="2" charset="-78"/>
              </a:rPr>
              <a:t>استانداردهاي </a:t>
            </a:r>
            <a:r>
              <a:rPr lang="fa-IR" sz="2400" b="1" dirty="0">
                <a:cs typeface="B Nazanin" panose="00000400000000000000" pitchFamily="2" charset="-78"/>
              </a:rPr>
              <a:t>مرتبط با حیطه </a:t>
            </a:r>
            <a:r>
              <a:rPr lang="fa-IR" sz="2400" b="1" dirty="0" smtClean="0">
                <a:cs typeface="B Nazanin" panose="00000400000000000000" pitchFamily="2" charset="-78"/>
              </a:rPr>
              <a:t>" بیماریهای </a:t>
            </a:r>
            <a:r>
              <a:rPr lang="fa-IR" sz="2400" b="1" dirty="0">
                <a:cs typeface="B Nazanin" panose="00000400000000000000" pitchFamily="2" charset="-78"/>
              </a:rPr>
              <a:t>قابل پیشگیری با واکسن یا </a:t>
            </a:r>
            <a:r>
              <a:rPr lang="fa-IR" sz="2400" b="1" dirty="0" smtClean="0">
                <a:cs typeface="B Nazanin" panose="00000400000000000000" pitchFamily="2" charset="-78"/>
              </a:rPr>
              <a:t>دارو "</a:t>
            </a:r>
            <a:endParaRPr lang="en-US" sz="2400" b="1" dirty="0">
              <a:cs typeface="B Nazanin" panose="00000400000000000000" pitchFamily="2" charset="-78"/>
            </a:endParaRPr>
          </a:p>
          <a:p>
            <a:pPr algn="r" rtl="1"/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375243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85800"/>
            <a:ext cx="8839200" cy="747490"/>
          </a:xfrm>
        </p:spPr>
        <p:txBody>
          <a:bodyPr>
            <a:normAutofit fontScale="90000"/>
          </a:bodyPr>
          <a:lstStyle/>
          <a:p>
            <a:pPr algn="ctr" rtl="1"/>
            <a:r>
              <a:rPr lang="fa-IR" sz="3100" u="sng" dirty="0" smtClean="0">
                <a:solidFill>
                  <a:srgbClr val="FF0000"/>
                </a:solidFill>
                <a:latin typeface="+mn-lt"/>
                <a:ea typeface="+mn-ea"/>
                <a:cs typeface="B Titr" panose="00000700000000000000" pitchFamily="2" charset="-78"/>
              </a:rPr>
              <a:t>رده بندی </a:t>
            </a:r>
            <a:r>
              <a:rPr lang="fa-IR" sz="3100" u="sng" dirty="0" smtClean="0">
                <a:solidFill>
                  <a:srgbClr val="FF0000"/>
                </a:solidFill>
                <a:latin typeface="+mn-lt"/>
                <a:ea typeface="+mn-ea"/>
                <a:cs typeface="B Titr" panose="00000700000000000000" pitchFamily="2" charset="-78"/>
              </a:rPr>
              <a:t>استانداردهاي دهگانه  </a:t>
            </a:r>
            <a:r>
              <a:rPr lang="fa-IR" sz="3100" u="sng" dirty="0" smtClean="0">
                <a:solidFill>
                  <a:srgbClr val="FF0000"/>
                </a:solidFill>
                <a:latin typeface="+mn-lt"/>
                <a:ea typeface="+mn-ea"/>
                <a:cs typeface="B Titr" panose="00000700000000000000" pitchFamily="2" charset="-78"/>
              </a:rPr>
              <a:t>/  قالب تهيه برنامه عملياتي سازمان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r" rtl="1">
              <a:lnSpc>
                <a:spcPct val="250000"/>
              </a:lnSpc>
            </a:pPr>
            <a:r>
              <a:rPr lang="fa-IR" sz="2800" dirty="0" smtClean="0">
                <a:cs typeface="B Titr" panose="00000700000000000000" pitchFamily="2" charset="-78"/>
              </a:rPr>
              <a:t>استانداردهای </a:t>
            </a:r>
            <a:r>
              <a:rPr lang="fa-IR" sz="2800" dirty="0">
                <a:cs typeface="B Titr" panose="00000700000000000000" pitchFamily="2" charset="-78"/>
              </a:rPr>
              <a:t>مرتبط با </a:t>
            </a:r>
            <a:r>
              <a:rPr lang="fa-IR" sz="2800" u="sng" dirty="0">
                <a:solidFill>
                  <a:srgbClr val="0070C0"/>
                </a:solidFill>
                <a:cs typeface="B Titr" panose="00000700000000000000" pitchFamily="2" charset="-78"/>
              </a:rPr>
              <a:t>رهبری و  مدیریت سازمانی</a:t>
            </a:r>
            <a:r>
              <a:rPr lang="fa-IR" sz="2800" dirty="0">
                <a:solidFill>
                  <a:srgbClr val="0070C0"/>
                </a:solidFill>
                <a:cs typeface="B Titr" panose="00000700000000000000" pitchFamily="2" charset="-78"/>
              </a:rPr>
              <a:t> </a:t>
            </a:r>
            <a:endParaRPr lang="en-US" sz="2800" dirty="0">
              <a:solidFill>
                <a:srgbClr val="0070C0"/>
              </a:solidFill>
              <a:cs typeface="B Titr" panose="00000700000000000000" pitchFamily="2" charset="-78"/>
            </a:endParaRPr>
          </a:p>
          <a:p>
            <a:pPr lvl="1" algn="r" rtl="1">
              <a:lnSpc>
                <a:spcPct val="250000"/>
              </a:lnSpc>
            </a:pPr>
            <a:r>
              <a:rPr lang="fa-IR" sz="2800" dirty="0">
                <a:cs typeface="B Titr" panose="00000700000000000000" pitchFamily="2" charset="-78"/>
              </a:rPr>
              <a:t>استانداردهای مرتبط با ایجاد </a:t>
            </a:r>
            <a:r>
              <a:rPr lang="fa-IR" sz="2800" u="sng" dirty="0">
                <a:solidFill>
                  <a:srgbClr val="0070C0"/>
                </a:solidFill>
                <a:cs typeface="B Titr" panose="00000700000000000000" pitchFamily="2" charset="-78"/>
              </a:rPr>
              <a:t>محیط حمایت کننده</a:t>
            </a:r>
            <a:endParaRPr lang="en-US" sz="2800" u="sng" dirty="0">
              <a:solidFill>
                <a:srgbClr val="0070C0"/>
              </a:solidFill>
              <a:cs typeface="B Titr" panose="00000700000000000000" pitchFamily="2" charset="-78"/>
            </a:endParaRPr>
          </a:p>
          <a:p>
            <a:pPr lvl="1" algn="r" rtl="1">
              <a:lnSpc>
                <a:spcPct val="250000"/>
              </a:lnSpc>
            </a:pPr>
            <a:r>
              <a:rPr lang="fa-IR" sz="2800" dirty="0">
                <a:cs typeface="B Titr" panose="00000700000000000000" pitchFamily="2" charset="-78"/>
              </a:rPr>
              <a:t>استانداردهای مرتبط با </a:t>
            </a:r>
            <a:r>
              <a:rPr lang="fa-IR" sz="2800" u="sng" dirty="0">
                <a:solidFill>
                  <a:srgbClr val="0070C0"/>
                </a:solidFill>
                <a:cs typeface="B Titr" panose="00000700000000000000" pitchFamily="2" charset="-78"/>
              </a:rPr>
              <a:t>آموزش و مداخلات فردی</a:t>
            </a:r>
            <a:endParaRPr lang="en-US" sz="2800" u="sng" dirty="0">
              <a:solidFill>
                <a:srgbClr val="0070C0"/>
              </a:solidFill>
              <a:cs typeface="B Titr" panose="00000700000000000000" pitchFamily="2" charset="-7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1896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5148064" y="5229200"/>
            <a:ext cx="3672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4000" b="1" dirty="0">
                <a:ln w="0"/>
                <a:solidFill>
                  <a:srgbClr val="00B0F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  <a:cs typeface="B Titr" panose="00000700000000000000" pitchFamily="2" charset="-78"/>
              </a:rPr>
              <a:t>با تشکر از توجه شما </a:t>
            </a:r>
            <a:endParaRPr lang="en-US" sz="4000" b="1" dirty="0">
              <a:ln w="0"/>
              <a:solidFill>
                <a:srgbClr val="00B0F0"/>
              </a:solidFill>
              <a:effectLst>
                <a:outerShdw blurRad="38100" dist="19050" dir="2700000" algn="tl" rotWithShape="0">
                  <a:srgbClr val="000000">
                    <a:alpha val="40000"/>
                  </a:srgbClr>
                </a:outerShdw>
              </a:effectLst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595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7079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229600" cy="4724400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dirty="0">
                <a:solidFill>
                  <a:srgbClr val="000000"/>
                </a:solidFill>
                <a:latin typeface="B Nazanin"/>
              </a:rPr>
              <a:t>كاركنان دولت تعداد قابل توجهي از جمعيت را شامل مي شوند ( تعداد كاركنان دولت با توجه به سالنامه </a:t>
            </a:r>
            <a:r>
              <a:rPr lang="fa-IR" dirty="0" smtClean="0">
                <a:solidFill>
                  <a:srgbClr val="000000"/>
                </a:solidFill>
                <a:latin typeface="B Nazanin"/>
              </a:rPr>
              <a:t>آماري </a:t>
            </a:r>
            <a:r>
              <a:rPr lang="fa-IR" dirty="0" smtClean="0">
                <a:solidFill>
                  <a:srgbClr val="FF0000"/>
                </a:solidFill>
                <a:latin typeface="B Nazanin"/>
              </a:rPr>
              <a:t>سال</a:t>
            </a:r>
            <a:r>
              <a:rPr lang="en-US" dirty="0" smtClean="0">
                <a:solidFill>
                  <a:srgbClr val="FF0000"/>
                </a:solidFill>
                <a:latin typeface="B Nazanin"/>
              </a:rPr>
              <a:t>1396 </a:t>
            </a:r>
            <a:r>
              <a:rPr lang="fa-IR" dirty="0" smtClean="0">
                <a:solidFill>
                  <a:srgbClr val="FF0000"/>
                </a:solidFill>
                <a:latin typeface="B Nazanin"/>
              </a:rPr>
              <a:t>: </a:t>
            </a:r>
            <a:r>
              <a:rPr lang="en-US" dirty="0" smtClean="0">
                <a:solidFill>
                  <a:srgbClr val="FF0000"/>
                </a:solidFill>
                <a:latin typeface="B Nazanin"/>
              </a:rPr>
              <a:t> 2,177,694 </a:t>
            </a:r>
            <a:r>
              <a:rPr lang="fa-IR" dirty="0" smtClean="0">
                <a:solidFill>
                  <a:srgbClr val="FF0000"/>
                </a:solidFill>
                <a:latin typeface="B Nazanin"/>
              </a:rPr>
              <a:t>نفر </a:t>
            </a:r>
            <a:r>
              <a:rPr lang="fa-IR" dirty="0" smtClean="0">
                <a:solidFill>
                  <a:srgbClr val="000000"/>
                </a:solidFill>
                <a:latin typeface="B Nazanin"/>
              </a:rPr>
              <a:t>برآورد شده است) </a:t>
            </a:r>
            <a:r>
              <a:rPr lang="fa-IR" dirty="0">
                <a:solidFill>
                  <a:srgbClr val="000000"/>
                </a:solidFill>
                <a:latin typeface="B Nazanin"/>
              </a:rPr>
              <a:t>و توجه به سلامت این افراد بر حفظ و افزایش بازده كاري آنان در محيط هاي كاري موثر خواهد بود. </a:t>
            </a:r>
            <a:br>
              <a:rPr lang="fa-IR" dirty="0">
                <a:solidFill>
                  <a:srgbClr val="000000"/>
                </a:solidFill>
                <a:latin typeface="B Nazanin"/>
              </a:rPr>
            </a:b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0099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b="1" dirty="0" smtClean="0">
                <a:solidFill>
                  <a:srgbClr val="FF0000"/>
                </a:solidFill>
                <a:cs typeface="B Titr" pitchFamily="2" charset="-78"/>
              </a:rPr>
              <a:t> هدف کلی</a:t>
            </a:r>
            <a:endParaRPr lang="en-US" b="1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4"/>
            <a:ext cx="8991600" cy="4525963"/>
          </a:xfrm>
        </p:spPr>
        <p:txBody>
          <a:bodyPr anchor="ctr">
            <a:normAutofit/>
          </a:bodyPr>
          <a:lstStyle/>
          <a:p>
            <a:pPr marL="0" indent="0" algn="ctr" rtl="1">
              <a:buNone/>
            </a:pPr>
            <a:r>
              <a:rPr lang="fa-IR" sz="3600" b="1" dirty="0">
                <a:solidFill>
                  <a:srgbClr val="000000"/>
                </a:solidFill>
                <a:latin typeface="BNazanin"/>
              </a:rPr>
              <a:t>تـأمين، حفـظ و ارتقـاي سـلامت جـسمي، روانـي </a:t>
            </a:r>
            <a:r>
              <a:rPr lang="fa-IR" sz="3600" b="1" dirty="0" smtClean="0">
                <a:solidFill>
                  <a:srgbClr val="000000"/>
                </a:solidFill>
                <a:latin typeface="BNazanin"/>
              </a:rPr>
              <a:t>،اجتمـاعي و معنوی كاركنـان وزارتخانه ها </a:t>
            </a:r>
            <a:r>
              <a:rPr lang="fa-IR" sz="3600" b="1" dirty="0">
                <a:solidFill>
                  <a:srgbClr val="000000"/>
                </a:solidFill>
                <a:latin typeface="BNazanin"/>
              </a:rPr>
              <a:t>و سازمانهاي دولتي و دستگاههاي وابسته به دولت</a:t>
            </a:r>
            <a:r>
              <a:rPr lang="fa-IR" sz="3600" dirty="0">
                <a:solidFill>
                  <a:srgbClr val="000000"/>
                </a:solidFill>
                <a:latin typeface="BNazanin"/>
              </a:rPr>
              <a:t/>
            </a:r>
            <a:br>
              <a:rPr lang="fa-IR" sz="3600" dirty="0">
                <a:solidFill>
                  <a:srgbClr val="000000"/>
                </a:solidFill>
                <a:latin typeface="BNazanin"/>
              </a:rPr>
            </a:b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190600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b="1" dirty="0" smtClean="0">
                <a:solidFill>
                  <a:srgbClr val="FF0000"/>
                </a:solidFill>
              </a:rPr>
              <a:t>اهداف اختصاصی</a:t>
            </a:r>
            <a:endParaRPr lang="en-US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32440192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62642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9600"/>
          </a:xfrm>
        </p:spPr>
        <p:txBody>
          <a:bodyPr>
            <a:normAutofit fontScale="90000"/>
          </a:bodyPr>
          <a:lstStyle/>
          <a:p>
            <a:pPr rtl="1"/>
            <a:r>
              <a:rPr lang="fa-IR" b="1" dirty="0" smtClean="0">
                <a:solidFill>
                  <a:srgbClr val="9A3300"/>
                </a:solidFill>
                <a:latin typeface="BTitr"/>
                <a:cs typeface="2  Esfehan" pitchFamily="2" charset="-78"/>
              </a:rPr>
              <a:t/>
            </a:r>
            <a:br>
              <a:rPr lang="fa-IR" b="1" dirty="0" smtClean="0">
                <a:solidFill>
                  <a:srgbClr val="9A3300"/>
                </a:solidFill>
                <a:latin typeface="BTitr"/>
                <a:cs typeface="2  Esfehan" pitchFamily="2" charset="-78"/>
              </a:rPr>
            </a:br>
            <a:r>
              <a:rPr lang="fa-IR" b="1" dirty="0" smtClean="0">
                <a:solidFill>
                  <a:srgbClr val="9A3300"/>
                </a:solidFill>
                <a:latin typeface="BTitr"/>
                <a:cs typeface="2  Esfehan" pitchFamily="2" charset="-78"/>
              </a:rPr>
              <a:t>راهكارها</a:t>
            </a:r>
            <a:r>
              <a:rPr lang="fa-IR" dirty="0">
                <a:solidFill>
                  <a:srgbClr val="9A3300"/>
                </a:solidFill>
                <a:latin typeface="BTitr"/>
              </a:rPr>
              <a:t/>
            </a:r>
            <a:br>
              <a:rPr lang="fa-IR" dirty="0">
                <a:solidFill>
                  <a:srgbClr val="9A3300"/>
                </a:solidFill>
                <a:latin typeface="BTitr"/>
              </a:rPr>
            </a:b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899667815"/>
              </p:ext>
            </p:extLst>
          </p:nvPr>
        </p:nvGraphicFramePr>
        <p:xfrm>
          <a:off x="0" y="990600"/>
          <a:ext cx="9067800" cy="586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20202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rtl="1"/>
            <a:r>
              <a:rPr lang="fa-IR" b="1" dirty="0" smtClean="0">
                <a:solidFill>
                  <a:srgbClr val="FF0000"/>
                </a:solidFill>
                <a:cs typeface="2  Esfehan" pitchFamily="2" charset="-78"/>
              </a:rPr>
              <a:t>وظایف دستگاه ها</a:t>
            </a:r>
            <a:endParaRPr lang="en-US" b="1" dirty="0">
              <a:solidFill>
                <a:srgbClr val="FF0000"/>
              </a:solidFill>
              <a:cs typeface="2  Esfeha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8991600" cy="5334000"/>
          </a:xfrm>
        </p:spPr>
        <p:txBody>
          <a:bodyPr>
            <a:normAutofit fontScale="92500" lnSpcReduction="20000"/>
          </a:bodyPr>
          <a:lstStyle/>
          <a:p>
            <a:pPr marL="0" indent="0" algn="r" rtl="1">
              <a:buNone/>
            </a:pPr>
            <a:r>
              <a:rPr lang="fa-IR" sz="2800" b="1" dirty="0" smtClean="0">
                <a:solidFill>
                  <a:srgbClr val="00B050"/>
                </a:solidFill>
                <a:latin typeface="BTitr"/>
              </a:rPr>
              <a:t>الف - وزارت </a:t>
            </a:r>
            <a:r>
              <a:rPr lang="fa-IR" sz="2800" b="1" dirty="0">
                <a:solidFill>
                  <a:srgbClr val="00B050"/>
                </a:solidFill>
                <a:latin typeface="BTitr"/>
              </a:rPr>
              <a:t>بهداشت، درمان و آموزش </a:t>
            </a:r>
            <a:r>
              <a:rPr lang="fa-IR" sz="2800" b="1" dirty="0" smtClean="0">
                <a:solidFill>
                  <a:srgbClr val="00B050"/>
                </a:solidFill>
                <a:latin typeface="BTitr"/>
              </a:rPr>
              <a:t>پزشكي</a:t>
            </a:r>
            <a:endParaRPr lang="fa-IR" sz="2800" dirty="0">
              <a:solidFill>
                <a:srgbClr val="00B050"/>
              </a:solidFill>
              <a:latin typeface="BTitr"/>
            </a:endParaRPr>
          </a:p>
          <a:p>
            <a:pPr marL="0" indent="0" algn="r" rtl="1">
              <a:buNone/>
            </a:pPr>
            <a:r>
              <a:rPr lang="fa-IR" sz="3000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  <a:t>1-تدوين </a:t>
            </a:r>
            <a:r>
              <a:rPr lang="fa-IR" sz="3000" dirty="0">
                <a:solidFill>
                  <a:srgbClr val="000000"/>
                </a:solidFill>
                <a:latin typeface="BNazanin"/>
                <a:cs typeface="B Nazanin" pitchFamily="2" charset="-78"/>
              </a:rPr>
              <a:t>بسته خـدمات پايـه كاركنـان دولـت توسـط وزارت بهداشـت،</a:t>
            </a:r>
            <a:br>
              <a:rPr lang="fa-IR" sz="3000" dirty="0">
                <a:solidFill>
                  <a:srgbClr val="000000"/>
                </a:solidFill>
                <a:latin typeface="BNazanin"/>
                <a:cs typeface="B Nazanin" pitchFamily="2" charset="-78"/>
              </a:rPr>
            </a:br>
            <a:r>
              <a:rPr lang="fa-IR" sz="3000" dirty="0">
                <a:solidFill>
                  <a:srgbClr val="000000"/>
                </a:solidFill>
                <a:latin typeface="BNazanin"/>
                <a:cs typeface="B Nazanin" pitchFamily="2" charset="-78"/>
              </a:rPr>
              <a:t>درمان و آموزش پزشكي</a:t>
            </a:r>
            <a:br>
              <a:rPr lang="fa-IR" sz="3000" dirty="0">
                <a:solidFill>
                  <a:srgbClr val="000000"/>
                </a:solidFill>
                <a:latin typeface="BNazanin"/>
                <a:cs typeface="B Nazanin" pitchFamily="2" charset="-78"/>
              </a:rPr>
            </a:br>
            <a:r>
              <a:rPr lang="fa-IR" sz="3000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  <a:t>2-پشتيباني </a:t>
            </a:r>
            <a:r>
              <a:rPr lang="fa-IR" sz="3000" dirty="0">
                <a:solidFill>
                  <a:srgbClr val="000000"/>
                </a:solidFill>
                <a:latin typeface="BNazanin"/>
                <a:cs typeface="B Nazanin" pitchFamily="2" charset="-78"/>
              </a:rPr>
              <a:t>علمي و اجرايي در موارد نياز و تقاضاي </a:t>
            </a:r>
            <a:r>
              <a:rPr lang="fa-IR" sz="3000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  <a:t>دستگاه ها</a:t>
            </a:r>
            <a:r>
              <a:rPr lang="fa-IR" sz="3000" dirty="0">
                <a:solidFill>
                  <a:srgbClr val="000000"/>
                </a:solidFill>
                <a:latin typeface="BNazanin"/>
                <a:cs typeface="B Nazanin" pitchFamily="2" charset="-78"/>
              </a:rPr>
              <a:t/>
            </a:r>
            <a:br>
              <a:rPr lang="fa-IR" sz="3000" dirty="0">
                <a:solidFill>
                  <a:srgbClr val="000000"/>
                </a:solidFill>
                <a:latin typeface="BNazanin"/>
                <a:cs typeface="B Nazanin" pitchFamily="2" charset="-78"/>
              </a:rPr>
            </a:br>
            <a:r>
              <a:rPr lang="fa-IR" sz="3000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  <a:t>3-تهيه دستورالعمل ها</a:t>
            </a:r>
            <a:r>
              <a:rPr lang="fa-IR" sz="3000" dirty="0">
                <a:solidFill>
                  <a:srgbClr val="000000"/>
                </a:solidFill>
                <a:latin typeface="BNazanin"/>
                <a:cs typeface="B Nazanin" pitchFamily="2" charset="-78"/>
              </a:rPr>
              <a:t>، فـرمهـا و </a:t>
            </a:r>
            <a:r>
              <a:rPr lang="fa-IR" sz="3000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  <a:t>پرسـشنامه هـاي </a:t>
            </a:r>
            <a:r>
              <a:rPr lang="fa-IR" sz="3000" dirty="0">
                <a:solidFill>
                  <a:srgbClr val="000000"/>
                </a:solidFill>
                <a:latin typeface="BNazanin"/>
                <a:cs typeface="B Nazanin" pitchFamily="2" charset="-78"/>
              </a:rPr>
              <a:t>فنـي اجـراي برنامـه</a:t>
            </a:r>
            <a:br>
              <a:rPr lang="fa-IR" sz="3000" dirty="0">
                <a:solidFill>
                  <a:srgbClr val="000000"/>
                </a:solidFill>
                <a:latin typeface="BNazanin"/>
                <a:cs typeface="B Nazanin" pitchFamily="2" charset="-78"/>
              </a:rPr>
            </a:br>
            <a:r>
              <a:rPr lang="fa-IR" sz="3000" dirty="0">
                <a:solidFill>
                  <a:srgbClr val="000000"/>
                </a:solidFill>
                <a:latin typeface="BNazanin"/>
                <a:cs typeface="B Nazanin" pitchFamily="2" charset="-78"/>
              </a:rPr>
              <a:t>سلامت كاركنان دولت</a:t>
            </a:r>
            <a:br>
              <a:rPr lang="fa-IR" sz="3000" dirty="0">
                <a:solidFill>
                  <a:srgbClr val="000000"/>
                </a:solidFill>
                <a:latin typeface="BNazanin"/>
                <a:cs typeface="B Nazanin" pitchFamily="2" charset="-78"/>
              </a:rPr>
            </a:br>
            <a:r>
              <a:rPr lang="fa-IR" sz="3000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  <a:t>4-طراحي </a:t>
            </a:r>
            <a:r>
              <a:rPr lang="fa-IR" sz="3000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  <a:t>نظـام مـديريت اطلاعـات بـراي </a:t>
            </a:r>
            <a:r>
              <a:rPr lang="fa-IR" sz="3000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  <a:t>جمـع آوري داده هـاي </a:t>
            </a:r>
            <a:r>
              <a:rPr lang="fa-IR" sz="3000" dirty="0">
                <a:solidFill>
                  <a:srgbClr val="000000"/>
                </a:solidFill>
                <a:latin typeface="BNazanin"/>
                <a:cs typeface="B Nazanin" pitchFamily="2" charset="-78"/>
              </a:rPr>
              <a:t>برنامـه</a:t>
            </a:r>
            <a:br>
              <a:rPr lang="fa-IR" sz="3000" dirty="0">
                <a:solidFill>
                  <a:srgbClr val="000000"/>
                </a:solidFill>
                <a:latin typeface="BNazanin"/>
                <a:cs typeface="B Nazanin" pitchFamily="2" charset="-78"/>
              </a:rPr>
            </a:br>
            <a:r>
              <a:rPr lang="fa-IR" sz="3000" dirty="0">
                <a:solidFill>
                  <a:srgbClr val="000000"/>
                </a:solidFill>
                <a:latin typeface="BNazanin"/>
                <a:cs typeface="B Nazanin" pitchFamily="2" charset="-78"/>
              </a:rPr>
              <a:t>سلامت كاركنان دولت</a:t>
            </a:r>
            <a:br>
              <a:rPr lang="fa-IR" sz="3000" dirty="0">
                <a:solidFill>
                  <a:srgbClr val="000000"/>
                </a:solidFill>
                <a:latin typeface="BNazanin"/>
                <a:cs typeface="B Nazanin" pitchFamily="2" charset="-78"/>
              </a:rPr>
            </a:br>
            <a:r>
              <a:rPr lang="fa-IR" sz="3000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  <a:t>5-همكاري </a:t>
            </a:r>
            <a:r>
              <a:rPr lang="fa-IR" sz="3000" dirty="0">
                <a:solidFill>
                  <a:srgbClr val="000000"/>
                </a:solidFill>
                <a:latin typeface="BNazanin"/>
                <a:cs typeface="B Nazanin" pitchFamily="2" charset="-78"/>
              </a:rPr>
              <a:t>در برگزاري </a:t>
            </a:r>
            <a:r>
              <a:rPr lang="fa-IR" sz="3000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  <a:t>دوره هاي </a:t>
            </a:r>
            <a:r>
              <a:rPr lang="fa-IR" sz="3000" dirty="0">
                <a:solidFill>
                  <a:srgbClr val="000000"/>
                </a:solidFill>
                <a:latin typeface="BNazanin"/>
                <a:cs typeface="B Nazanin" pitchFamily="2" charset="-78"/>
              </a:rPr>
              <a:t>آموزشي لازم</a:t>
            </a:r>
            <a:br>
              <a:rPr lang="fa-IR" sz="3000" dirty="0">
                <a:solidFill>
                  <a:srgbClr val="000000"/>
                </a:solidFill>
                <a:latin typeface="BNazanin"/>
                <a:cs typeface="B Nazanin" pitchFamily="2" charset="-78"/>
              </a:rPr>
            </a:br>
            <a:r>
              <a:rPr lang="fa-IR" sz="3000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  <a:t>6-نظارت </a:t>
            </a:r>
            <a:r>
              <a:rPr lang="fa-IR" sz="3000" dirty="0">
                <a:solidFill>
                  <a:srgbClr val="000000"/>
                </a:solidFill>
                <a:latin typeface="BNazanin"/>
                <a:cs typeface="B Nazanin" pitchFamily="2" charset="-78"/>
              </a:rPr>
              <a:t>بر اجرا و ارزشيابي مستمر برنامه سلامت كاركنان دولت</a:t>
            </a:r>
            <a:br>
              <a:rPr lang="fa-IR" sz="3000" dirty="0">
                <a:solidFill>
                  <a:srgbClr val="000000"/>
                </a:solidFill>
                <a:latin typeface="BNazanin"/>
                <a:cs typeface="B Nazanin" pitchFamily="2" charset="-78"/>
              </a:rPr>
            </a:br>
            <a:r>
              <a:rPr lang="fa-IR" sz="3000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  <a:t>7-تهيه </a:t>
            </a:r>
            <a:r>
              <a:rPr lang="fa-IR" sz="3000" dirty="0">
                <a:solidFill>
                  <a:srgbClr val="000000"/>
                </a:solidFill>
                <a:latin typeface="BNazanin"/>
                <a:cs typeface="B Nazanin" pitchFamily="2" charset="-78"/>
              </a:rPr>
              <a:t>گزارش روند اجرايي برنامه به صورت </a:t>
            </a:r>
            <a:r>
              <a:rPr lang="fa-IR" sz="3000" b="1" u="sng" dirty="0">
                <a:solidFill>
                  <a:srgbClr val="FF0000"/>
                </a:solidFill>
                <a:latin typeface="BNazanin"/>
                <a:cs typeface="B Nazanin" pitchFamily="2" charset="-78"/>
              </a:rPr>
              <a:t>شش ماهه و سالانه </a:t>
            </a:r>
            <a:r>
              <a:rPr lang="fa-IR" sz="3000" dirty="0">
                <a:solidFill>
                  <a:srgbClr val="000000"/>
                </a:solidFill>
                <a:latin typeface="BNazanin"/>
                <a:cs typeface="B Nazanin" pitchFamily="2" charset="-78"/>
              </a:rPr>
              <a:t>و ارايـه</a:t>
            </a:r>
            <a:br>
              <a:rPr lang="fa-IR" sz="3000" dirty="0">
                <a:solidFill>
                  <a:srgbClr val="000000"/>
                </a:solidFill>
                <a:latin typeface="BNazanin"/>
                <a:cs typeface="B Nazanin" pitchFamily="2" charset="-78"/>
              </a:rPr>
            </a:br>
            <a:r>
              <a:rPr lang="fa-IR" sz="3000" dirty="0">
                <a:solidFill>
                  <a:srgbClr val="000000"/>
                </a:solidFill>
                <a:latin typeface="BNazanin"/>
                <a:cs typeface="B Nazanin" pitchFamily="2" charset="-78"/>
              </a:rPr>
              <a:t>به شوراي عالي سلامت و امنيت غذايي</a:t>
            </a:r>
            <a:br>
              <a:rPr lang="fa-IR" sz="3000" dirty="0">
                <a:solidFill>
                  <a:srgbClr val="000000"/>
                </a:solidFill>
                <a:latin typeface="BNazanin"/>
                <a:cs typeface="B Nazanin" pitchFamily="2" charset="-78"/>
              </a:rPr>
            </a:br>
            <a:r>
              <a:rPr lang="fa-IR" sz="3000" dirty="0" smtClean="0">
                <a:solidFill>
                  <a:srgbClr val="FF0000"/>
                </a:solidFill>
                <a:latin typeface="BNazanin"/>
                <a:cs typeface="B Nazanin" pitchFamily="2" charset="-78"/>
              </a:rPr>
              <a:t>8-امتيازدهي </a:t>
            </a:r>
            <a:r>
              <a:rPr lang="fa-IR" sz="3000" dirty="0">
                <a:solidFill>
                  <a:srgbClr val="FF0000"/>
                </a:solidFill>
                <a:latin typeface="BNazanin"/>
                <a:cs typeface="B Nazanin" pitchFamily="2" charset="-78"/>
              </a:rPr>
              <a:t>و اعتباربخشي دستگاههاي اجرايي براي معرفي و تقـدير </a:t>
            </a:r>
            <a:r>
              <a:rPr lang="fa-IR" sz="3000" dirty="0" smtClean="0">
                <a:solidFill>
                  <a:srgbClr val="FF0000"/>
                </a:solidFill>
                <a:latin typeface="BNazanin"/>
                <a:cs typeface="B Nazanin" pitchFamily="2" charset="-78"/>
              </a:rPr>
              <a:t>از</a:t>
            </a:r>
            <a:r>
              <a:rPr lang="fa-IR" sz="3000" dirty="0">
                <a:solidFill>
                  <a:srgbClr val="FF0000"/>
                </a:solidFill>
                <a:latin typeface="BNazanin"/>
                <a:cs typeface="B Nazanin" pitchFamily="2" charset="-78"/>
              </a:rPr>
              <a:t/>
            </a:r>
            <a:br>
              <a:rPr lang="fa-IR" sz="3000" dirty="0">
                <a:solidFill>
                  <a:srgbClr val="FF0000"/>
                </a:solidFill>
                <a:latin typeface="BNazanin"/>
                <a:cs typeface="B Nazanin" pitchFamily="2" charset="-78"/>
              </a:rPr>
            </a:br>
            <a:r>
              <a:rPr lang="fa-IR" sz="3000" dirty="0">
                <a:solidFill>
                  <a:srgbClr val="FF0000"/>
                </a:solidFill>
                <a:latin typeface="BNazanin"/>
                <a:cs typeface="B Nazanin" pitchFamily="2" charset="-78"/>
              </a:rPr>
              <a:t>سازمانهاي برتر به صورت سالانه</a:t>
            </a:r>
            <a:endParaRPr lang="en-US" sz="3000" dirty="0">
              <a:solidFill>
                <a:srgbClr val="FF0000"/>
              </a:solidFill>
              <a:cs typeface="B Nazanin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560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715962"/>
          </a:xfrm>
        </p:spPr>
        <p:txBody>
          <a:bodyPr>
            <a:normAutofit/>
          </a:bodyPr>
          <a:lstStyle/>
          <a:p>
            <a:pPr rtl="1"/>
            <a:r>
              <a:rPr lang="fa-IR" sz="3200" b="1" dirty="0" smtClean="0">
                <a:solidFill>
                  <a:srgbClr val="00B050"/>
                </a:solidFill>
                <a:latin typeface="BTitr"/>
                <a:cs typeface="+mn-cs"/>
              </a:rPr>
              <a:t>ب - ساير دستگاه ها / سازمان ها و ادارات</a:t>
            </a:r>
            <a:endParaRPr lang="en-US" sz="3200" dirty="0">
              <a:solidFill>
                <a:srgbClr val="00B050"/>
              </a:solidFill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943600"/>
          </a:xfrm>
        </p:spPr>
        <p:txBody>
          <a:bodyPr>
            <a:normAutofit fontScale="85000" lnSpcReduction="20000"/>
          </a:bodyPr>
          <a:lstStyle/>
          <a:p>
            <a:pPr lvl="0" indent="14288" algn="r" rtl="1">
              <a:buNone/>
            </a:pPr>
            <a:r>
              <a:rPr lang="fa-IR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  <a:t>1-تـشكيل دبيرخانـه سـلامت(</a:t>
            </a:r>
            <a:r>
              <a:rPr lang="fa-IR" b="1" dirty="0" smtClean="0">
                <a:solidFill>
                  <a:srgbClr val="FF0000"/>
                </a:solidFill>
                <a:latin typeface="BNazanin"/>
                <a:cs typeface="B Nazanin" pitchFamily="2" charset="-78"/>
              </a:rPr>
              <a:t>شـوراي ارتقـاي سـلامت</a:t>
            </a:r>
            <a:r>
              <a:rPr lang="fa-IR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  <a:t>) دسـتگاه/سازمان</a:t>
            </a:r>
            <a:br>
              <a:rPr lang="fa-IR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</a:br>
            <a:r>
              <a:rPr lang="fa-IR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  <a:t>2-</a:t>
            </a:r>
            <a:r>
              <a:rPr lang="fa-IR" b="1" dirty="0" smtClean="0">
                <a:solidFill>
                  <a:srgbClr val="FF0000"/>
                </a:solidFill>
                <a:latin typeface="BNazanin"/>
                <a:cs typeface="B Nazanin" pitchFamily="2" charset="-78"/>
              </a:rPr>
              <a:t>تدوين و اجراي برنامه عملياتي </a:t>
            </a:r>
            <a:r>
              <a:rPr lang="fa-IR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  <a:t>بـراي ارتقـاي سـلامت بـر اسـاس راهنماي ارتقاي سلامت در محل كار</a:t>
            </a:r>
            <a:br>
              <a:rPr lang="fa-IR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</a:br>
            <a:r>
              <a:rPr lang="fa-IR" dirty="0" smtClean="0">
                <a:latin typeface="BNazanin"/>
                <a:cs typeface="B Nazanin" pitchFamily="2" charset="-78"/>
              </a:rPr>
              <a:t>3-</a:t>
            </a:r>
            <a:r>
              <a:rPr lang="fa-IR" b="1" dirty="0" smtClean="0">
                <a:solidFill>
                  <a:srgbClr val="FF0000"/>
                </a:solidFill>
                <a:latin typeface="BNazanin"/>
                <a:cs typeface="B Nazanin" pitchFamily="2" charset="-78"/>
              </a:rPr>
              <a:t>ابلاغ برنامه سلامت </a:t>
            </a:r>
            <a:r>
              <a:rPr lang="fa-IR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  <a:t>دستگاه/ سـازمان و دسـتورالعمل اجرايـي بـه سطوح اداري تحت پوشش</a:t>
            </a:r>
            <a:br>
              <a:rPr lang="fa-IR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</a:br>
            <a:r>
              <a:rPr lang="fa-IR" b="1" dirty="0" smtClean="0">
                <a:solidFill>
                  <a:srgbClr val="00B050"/>
                </a:solidFill>
                <a:latin typeface="BNazanin"/>
                <a:cs typeface="B Nazanin" pitchFamily="2" charset="-78"/>
              </a:rPr>
              <a:t>4-فراهم آوردن خدمات </a:t>
            </a:r>
            <a:r>
              <a:rPr lang="fa-IR" b="1" dirty="0" smtClean="0">
                <a:solidFill>
                  <a:srgbClr val="FF0000"/>
                </a:solidFill>
                <a:latin typeface="BNazanin"/>
                <a:cs typeface="B Nazanin" pitchFamily="2" charset="-78"/>
              </a:rPr>
              <a:t>سلامت(انجام معاينات دوره اي و  بررسي هاي محيطي)</a:t>
            </a:r>
            <a:r>
              <a:rPr lang="fa-IR" b="1" dirty="0" smtClean="0">
                <a:solidFill>
                  <a:srgbClr val="00B050"/>
                </a:solidFill>
                <a:latin typeface="BNazanin"/>
                <a:cs typeface="B Nazanin" pitchFamily="2" charset="-78"/>
              </a:rPr>
              <a:t>در سـازمان بـا اسـتفاده از امكانـات خريد خدمت يـا اسـتقرار مركـز ارائه خـدمات سـلامت(بـا اخـذ مجوزهاي لازم </a:t>
            </a:r>
            <a:r>
              <a:rPr lang="fa-IR" b="1" dirty="0" smtClean="0">
                <a:solidFill>
                  <a:srgbClr val="00B050"/>
                </a:solidFill>
                <a:latin typeface="BNazanin"/>
                <a:cs typeface="B Nazanin" pitchFamily="2" charset="-78"/>
              </a:rPr>
              <a:t>از وزارت </a:t>
            </a:r>
            <a:r>
              <a:rPr lang="fa-IR" b="1" dirty="0" smtClean="0">
                <a:solidFill>
                  <a:srgbClr val="00B050"/>
                </a:solidFill>
                <a:latin typeface="BNazanin"/>
                <a:cs typeface="B Nazanin" pitchFamily="2" charset="-78"/>
              </a:rPr>
              <a:t>بهداشت)</a:t>
            </a:r>
            <a:r>
              <a:rPr lang="fa-IR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  <a:t/>
            </a:r>
            <a:br>
              <a:rPr lang="fa-IR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</a:br>
            <a:r>
              <a:rPr lang="fa-IR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  <a:t>5-</a:t>
            </a:r>
            <a:r>
              <a:rPr lang="fa-IR" b="1" dirty="0" smtClean="0">
                <a:solidFill>
                  <a:srgbClr val="FF0000"/>
                </a:solidFill>
                <a:latin typeface="BNazanin"/>
                <a:cs typeface="B Nazanin" pitchFamily="2" charset="-78"/>
              </a:rPr>
              <a:t>طراحي نظام مديريت اطلاعات </a:t>
            </a:r>
            <a:r>
              <a:rPr lang="fa-IR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  <a:t>براي گزارشدهي داده هـاي برنامـه سلامت كاركنان دولت</a:t>
            </a:r>
            <a:br>
              <a:rPr lang="fa-IR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</a:br>
            <a:r>
              <a:rPr lang="fa-IR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  <a:t>6-</a:t>
            </a:r>
            <a:r>
              <a:rPr lang="fa-IR" b="1" dirty="0" smtClean="0">
                <a:solidFill>
                  <a:srgbClr val="FF0000"/>
                </a:solidFill>
                <a:latin typeface="BNazanin"/>
                <a:cs typeface="B Nazanin" pitchFamily="2" charset="-78"/>
              </a:rPr>
              <a:t>طراحي و برگزاري دوره هاي آموزشي </a:t>
            </a:r>
            <a:r>
              <a:rPr lang="fa-IR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  <a:t>براي سطوح مرتبط با برنامه سلامت كاركنان دولت</a:t>
            </a:r>
            <a:br>
              <a:rPr lang="fa-IR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</a:br>
            <a:r>
              <a:rPr lang="fa-IR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  <a:t>7-</a:t>
            </a:r>
            <a:r>
              <a:rPr lang="fa-IR" b="1" dirty="0" smtClean="0">
                <a:solidFill>
                  <a:srgbClr val="FF0000"/>
                </a:solidFill>
                <a:latin typeface="BNazanin"/>
                <a:cs typeface="B Nazanin" pitchFamily="2" charset="-78"/>
              </a:rPr>
              <a:t>نظارت بر اجرا و ارزشيابي مستمر </a:t>
            </a:r>
            <a:r>
              <a:rPr lang="fa-IR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  <a:t>برنامه سـلامت كاركنـان دولـت </a:t>
            </a:r>
            <a:r>
              <a:rPr lang="fa-IR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  <a:t>در سطح سازمان</a:t>
            </a:r>
            <a:r>
              <a:rPr lang="fa-IR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  <a:t/>
            </a:r>
            <a:br>
              <a:rPr lang="fa-IR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</a:br>
            <a:r>
              <a:rPr lang="fa-IR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  <a:t>8-</a:t>
            </a:r>
            <a:r>
              <a:rPr lang="fa-IR" b="1" dirty="0" smtClean="0">
                <a:solidFill>
                  <a:srgbClr val="FF0000"/>
                </a:solidFill>
                <a:latin typeface="BNazanin"/>
                <a:cs typeface="B Nazanin" pitchFamily="2" charset="-78"/>
              </a:rPr>
              <a:t>تهيه گزارش روند اجرايي </a:t>
            </a:r>
            <a:r>
              <a:rPr lang="fa-IR" dirty="0" smtClean="0">
                <a:solidFill>
                  <a:srgbClr val="000000"/>
                </a:solidFill>
                <a:latin typeface="BNazanin"/>
                <a:cs typeface="B Nazanin" pitchFamily="2" charset="-78"/>
              </a:rPr>
              <a:t>برنامه در سازمان </a:t>
            </a:r>
            <a:r>
              <a:rPr lang="fa-IR" b="1" dirty="0" smtClean="0">
                <a:solidFill>
                  <a:srgbClr val="FF0000"/>
                </a:solidFill>
                <a:latin typeface="BNazanin"/>
                <a:cs typeface="B Nazanin" pitchFamily="2" charset="-78"/>
              </a:rPr>
              <a:t>به صورت </a:t>
            </a:r>
            <a:r>
              <a:rPr lang="fa-IR" b="1" u="sng" dirty="0" smtClean="0">
                <a:solidFill>
                  <a:srgbClr val="FF0000"/>
                </a:solidFill>
                <a:latin typeface="BNazanin"/>
                <a:cs typeface="B Nazanin" pitchFamily="2" charset="-78"/>
              </a:rPr>
              <a:t>شش ماهه </a:t>
            </a:r>
            <a:r>
              <a:rPr lang="fa-IR" b="1" dirty="0" smtClean="0">
                <a:solidFill>
                  <a:srgbClr val="FF0000"/>
                </a:solidFill>
                <a:latin typeface="BNazanin"/>
                <a:cs typeface="B Nazanin" pitchFamily="2" charset="-78"/>
              </a:rPr>
              <a:t>و ارسال به دانشگاه علوم پزشكي</a:t>
            </a:r>
            <a:endParaRPr lang="en-US" b="1" dirty="0">
              <a:solidFill>
                <a:srgbClr val="FF0000"/>
              </a:solidFill>
              <a:latin typeface="BNazanin"/>
              <a:cs typeface="B Nazanin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322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b="1" dirty="0" smtClean="0">
                <a:solidFill>
                  <a:srgbClr val="00B050"/>
                </a:solidFill>
              </a:rPr>
              <a:t>نکته                                              نکته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534400" cy="5334000"/>
          </a:xfrm>
        </p:spPr>
        <p:txBody>
          <a:bodyPr>
            <a:normAutofit/>
          </a:bodyPr>
          <a:lstStyle/>
          <a:p>
            <a:pPr marL="0" indent="0" algn="ctr" rtl="1">
              <a:buNone/>
            </a:pPr>
            <a:r>
              <a:rPr lang="fa-IR" sz="3600" b="1" dirty="0">
                <a:solidFill>
                  <a:srgbClr val="FF0000"/>
                </a:solidFill>
                <a:latin typeface="BNazanin"/>
              </a:rPr>
              <a:t>توصـيه </a:t>
            </a:r>
            <a:r>
              <a:rPr lang="fa-IR" sz="3600" b="1" dirty="0" smtClean="0">
                <a:solidFill>
                  <a:srgbClr val="FF0000"/>
                </a:solidFill>
                <a:latin typeface="BNazanin"/>
              </a:rPr>
              <a:t>وزارت بهداشت </a:t>
            </a:r>
            <a:r>
              <a:rPr lang="fa-IR" sz="3600" b="1" dirty="0">
                <a:solidFill>
                  <a:srgbClr val="FF0000"/>
                </a:solidFill>
                <a:latin typeface="BNazanin"/>
              </a:rPr>
              <a:t>به كليه دستگاهها اين است كه طوري </a:t>
            </a:r>
            <a:r>
              <a:rPr lang="fa-IR" sz="3600" b="1" dirty="0" smtClean="0">
                <a:solidFill>
                  <a:srgbClr val="FF0000"/>
                </a:solidFill>
                <a:latin typeface="BNazanin"/>
              </a:rPr>
              <a:t>برنامه ريزي </a:t>
            </a:r>
            <a:r>
              <a:rPr lang="fa-IR" sz="3600" b="1" dirty="0">
                <a:solidFill>
                  <a:srgbClr val="FF0000"/>
                </a:solidFill>
                <a:latin typeface="BNazanin"/>
              </a:rPr>
              <a:t>كننـد </a:t>
            </a:r>
            <a:r>
              <a:rPr lang="fa-IR" sz="3600" b="1" dirty="0" smtClean="0">
                <a:solidFill>
                  <a:srgbClr val="FF0000"/>
                </a:solidFill>
                <a:latin typeface="BNazanin"/>
              </a:rPr>
              <a:t>كـه:</a:t>
            </a:r>
          </a:p>
          <a:p>
            <a:pPr marL="0" indent="0" algn="ctr" rtl="1">
              <a:buNone/>
            </a:pPr>
            <a:r>
              <a:rPr lang="fa-IR" sz="200" dirty="0" smtClean="0">
                <a:solidFill>
                  <a:srgbClr val="000000"/>
                </a:solidFill>
                <a:latin typeface="BNazanin"/>
              </a:rPr>
              <a:t>ب</a:t>
            </a:r>
          </a:p>
          <a:p>
            <a:pPr marL="0" indent="0" algn="ctr" rtl="1">
              <a:buNone/>
            </a:pPr>
            <a:r>
              <a:rPr lang="fa-IR" dirty="0">
                <a:solidFill>
                  <a:srgbClr val="000000"/>
                </a:solidFill>
                <a:latin typeface="BNazanin"/>
              </a:rPr>
              <a:t/>
            </a:r>
            <a:br>
              <a:rPr lang="fa-IR" dirty="0">
                <a:solidFill>
                  <a:srgbClr val="000000"/>
                </a:solidFill>
                <a:latin typeface="BNazanin"/>
              </a:rPr>
            </a:br>
            <a:r>
              <a:rPr lang="fa-IR" b="1" dirty="0">
                <a:solidFill>
                  <a:srgbClr val="00B0F0"/>
                </a:solidFill>
                <a:latin typeface="BNazanin"/>
              </a:rPr>
              <a:t>خدمات فردي </a:t>
            </a:r>
            <a:r>
              <a:rPr lang="fa-IR" b="1" dirty="0">
                <a:solidFill>
                  <a:srgbClr val="000000"/>
                </a:solidFill>
                <a:latin typeface="BNazanin"/>
              </a:rPr>
              <a:t>موضوع اين بـسته در </a:t>
            </a:r>
            <a:r>
              <a:rPr lang="fa-IR" b="1" dirty="0">
                <a:solidFill>
                  <a:srgbClr val="00B0F0"/>
                </a:solidFill>
                <a:latin typeface="BNazanin"/>
              </a:rPr>
              <a:t>مراكـز </a:t>
            </a:r>
            <a:r>
              <a:rPr lang="fa-IR" b="1" dirty="0" smtClean="0">
                <a:solidFill>
                  <a:srgbClr val="00B0F0"/>
                </a:solidFill>
                <a:latin typeface="BNazanin"/>
              </a:rPr>
              <a:t>جامع سلامت </a:t>
            </a:r>
            <a:endParaRPr lang="fa-IR" b="1" dirty="0" smtClean="0">
              <a:solidFill>
                <a:srgbClr val="00B0F0"/>
              </a:solidFill>
              <a:latin typeface="BNazanin"/>
            </a:endParaRPr>
          </a:p>
          <a:p>
            <a:pPr marL="0" indent="0" algn="ctr" rtl="1">
              <a:buNone/>
            </a:pPr>
            <a:r>
              <a:rPr lang="fa-IR" b="1" dirty="0" smtClean="0">
                <a:solidFill>
                  <a:srgbClr val="00B0F0"/>
                </a:solidFill>
                <a:latin typeface="BNazanin"/>
              </a:rPr>
              <a:t>محـل </a:t>
            </a:r>
            <a:r>
              <a:rPr lang="fa-IR" b="1" dirty="0">
                <a:solidFill>
                  <a:srgbClr val="00B0F0"/>
                </a:solidFill>
                <a:latin typeface="BNazanin"/>
              </a:rPr>
              <a:t>سـكونت </a:t>
            </a:r>
            <a:r>
              <a:rPr lang="fa-IR" b="1" dirty="0" smtClean="0">
                <a:solidFill>
                  <a:srgbClr val="00B0F0"/>
                </a:solidFill>
                <a:latin typeface="BNazanin"/>
              </a:rPr>
              <a:t>كاركنـان</a:t>
            </a:r>
            <a:r>
              <a:rPr lang="fa-IR" b="1" dirty="0" smtClean="0">
                <a:solidFill>
                  <a:srgbClr val="000000"/>
                </a:solidFill>
                <a:latin typeface="BNazanin"/>
              </a:rPr>
              <a:t> </a:t>
            </a:r>
            <a:r>
              <a:rPr lang="fa-IR" b="1" dirty="0" smtClean="0">
                <a:solidFill>
                  <a:srgbClr val="000000"/>
                </a:solidFill>
                <a:latin typeface="BNazanin"/>
              </a:rPr>
              <a:t>دريافت </a:t>
            </a:r>
            <a:r>
              <a:rPr lang="fa-IR" b="1" dirty="0">
                <a:solidFill>
                  <a:srgbClr val="000000"/>
                </a:solidFill>
                <a:latin typeface="BNazanin"/>
              </a:rPr>
              <a:t>گردد، </a:t>
            </a:r>
            <a:endParaRPr lang="fa-IR" b="1" dirty="0" smtClean="0">
              <a:solidFill>
                <a:srgbClr val="000000"/>
              </a:solidFill>
              <a:latin typeface="BNazanin"/>
            </a:endParaRPr>
          </a:p>
          <a:p>
            <a:pPr marL="0" indent="0" algn="ctr" rtl="1">
              <a:buNone/>
            </a:pPr>
            <a:endParaRPr lang="fa-IR" sz="1600" b="1" dirty="0" smtClean="0">
              <a:solidFill>
                <a:srgbClr val="000000"/>
              </a:solidFill>
              <a:latin typeface="BNazanin"/>
            </a:endParaRPr>
          </a:p>
          <a:p>
            <a:pPr marL="0" indent="0" algn="ctr" rtl="1">
              <a:buNone/>
            </a:pPr>
            <a:r>
              <a:rPr lang="fa-IR" dirty="0" smtClean="0">
                <a:solidFill>
                  <a:srgbClr val="000000"/>
                </a:solidFill>
                <a:latin typeface="BNazanin"/>
              </a:rPr>
              <a:t>اما </a:t>
            </a:r>
            <a:r>
              <a:rPr lang="fa-IR" dirty="0" smtClean="0">
                <a:solidFill>
                  <a:srgbClr val="000000"/>
                </a:solidFill>
                <a:latin typeface="BNazanin"/>
              </a:rPr>
              <a:t>ازآنجا </a:t>
            </a:r>
            <a:r>
              <a:rPr lang="fa-IR" dirty="0">
                <a:solidFill>
                  <a:srgbClr val="000000"/>
                </a:solidFill>
                <a:latin typeface="BNazanin"/>
              </a:rPr>
              <a:t>كه احتمالاً در بعضي مواقع ايـن </a:t>
            </a:r>
            <a:r>
              <a:rPr lang="fa-IR" dirty="0" smtClean="0">
                <a:solidFill>
                  <a:srgbClr val="000000"/>
                </a:solidFill>
                <a:latin typeface="BNazanin"/>
              </a:rPr>
              <a:t>امـرميـسرنميگردد </a:t>
            </a:r>
          </a:p>
          <a:p>
            <a:pPr marL="0" indent="0" algn="ctr" rtl="1">
              <a:buNone/>
            </a:pPr>
            <a:r>
              <a:rPr lang="fa-IR" dirty="0" smtClean="0">
                <a:solidFill>
                  <a:srgbClr val="000000"/>
                </a:solidFill>
                <a:latin typeface="BNazanin"/>
              </a:rPr>
              <a:t>با </a:t>
            </a:r>
            <a:r>
              <a:rPr lang="fa-IR" dirty="0">
                <a:solidFill>
                  <a:srgbClr val="000000"/>
                </a:solidFill>
                <a:latin typeface="BNazanin"/>
              </a:rPr>
              <a:t>روشهايي همچون خريد خـدمت از </a:t>
            </a:r>
            <a:r>
              <a:rPr lang="fa-IR" dirty="0" smtClean="0">
                <a:solidFill>
                  <a:srgbClr val="000000"/>
                </a:solidFill>
                <a:latin typeface="BNazanin"/>
              </a:rPr>
              <a:t>بخـش خصوصي </a:t>
            </a:r>
            <a:r>
              <a:rPr lang="fa-IR" dirty="0">
                <a:solidFill>
                  <a:srgbClr val="000000"/>
                </a:solidFill>
                <a:latin typeface="BNazanin"/>
              </a:rPr>
              <a:t>يا </a:t>
            </a:r>
            <a:r>
              <a:rPr lang="fa-IR" dirty="0" smtClean="0">
                <a:solidFill>
                  <a:srgbClr val="000000"/>
                </a:solidFill>
                <a:latin typeface="BNazanin"/>
              </a:rPr>
              <a:t>بهره مندي </a:t>
            </a:r>
            <a:r>
              <a:rPr lang="fa-IR" dirty="0">
                <a:solidFill>
                  <a:srgbClr val="000000"/>
                </a:solidFill>
                <a:latin typeface="BNazanin"/>
              </a:rPr>
              <a:t>از مراكز درماني وابسته به خود، </a:t>
            </a:r>
            <a:r>
              <a:rPr lang="fa-IR" dirty="0" smtClean="0">
                <a:solidFill>
                  <a:srgbClr val="000000"/>
                </a:solidFill>
                <a:latin typeface="BNazanin"/>
              </a:rPr>
              <a:t>اين خدمات را در </a:t>
            </a:r>
            <a:r>
              <a:rPr lang="fa-IR" dirty="0">
                <a:solidFill>
                  <a:srgbClr val="000000"/>
                </a:solidFill>
                <a:latin typeface="BNazanin"/>
              </a:rPr>
              <a:t>اختيار كاركنان قرار </a:t>
            </a:r>
            <a:r>
              <a:rPr lang="fa-IR" dirty="0" smtClean="0">
                <a:solidFill>
                  <a:srgbClr val="000000"/>
                </a:solidFill>
                <a:latin typeface="BNazanin"/>
              </a:rPr>
              <a:t>ميدهند.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9484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Wisp">
  <a:themeElements>
    <a:clrScheme name="Custom 1">
      <a:dk1>
        <a:srgbClr val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486</Words>
  <Application>Microsoft Office PowerPoint</Application>
  <PresentationFormat>On-screen Show (4:3)</PresentationFormat>
  <Paragraphs>78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4_Wisp</vt:lpstr>
      <vt:lpstr>5_Office Theme</vt:lpstr>
      <vt:lpstr>Office Theme</vt:lpstr>
      <vt:lpstr>Slide 1</vt:lpstr>
      <vt:lpstr>Slide 2</vt:lpstr>
      <vt:lpstr>Slide 3</vt:lpstr>
      <vt:lpstr> هدف کلی</vt:lpstr>
      <vt:lpstr>اهداف اختصاصی</vt:lpstr>
      <vt:lpstr> راهكارها </vt:lpstr>
      <vt:lpstr>وظایف دستگاه ها</vt:lpstr>
      <vt:lpstr>ب - ساير دستگاه ها / سازمان ها و ادارات</vt:lpstr>
      <vt:lpstr>نکته                                              نکته</vt:lpstr>
      <vt:lpstr> اجراي برنامه آموزشي ضمن خدمت كاركنان </vt:lpstr>
      <vt:lpstr>فعاليت هاي داراي اولويت در اين برنامه : ارايه خدمات پيشگيري، تشخيص، درمان و مراقبت بيماريها</vt:lpstr>
      <vt:lpstr>ايجاد محيط كار سالم</vt:lpstr>
      <vt:lpstr>Slide 13</vt:lpstr>
      <vt:lpstr>حیطه های استانداردهای اجرای برنامه</vt:lpstr>
      <vt:lpstr>رده بندی استانداردهاي دهگانه  /  قالب تهيه برنامه عملياتي سازمان 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Asus</cp:lastModifiedBy>
  <cp:revision>85</cp:revision>
  <dcterms:created xsi:type="dcterms:W3CDTF">2006-08-16T00:00:00Z</dcterms:created>
  <dcterms:modified xsi:type="dcterms:W3CDTF">2019-09-13T19:20:21Z</dcterms:modified>
</cp:coreProperties>
</file>