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77" r:id="rId4"/>
    <p:sldId id="271" r:id="rId5"/>
    <p:sldId id="274" r:id="rId6"/>
    <p:sldId id="270" r:id="rId7"/>
    <p:sldId id="273" r:id="rId8"/>
    <p:sldId id="272" r:id="rId9"/>
    <p:sldId id="275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7" r:id="rId18"/>
    <p:sldId id="268" r:id="rId19"/>
    <p:sldId id="278" r:id="rId20"/>
    <p:sldId id="28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 smtClean="0"/>
              <a:t>هفته سلامت </a:t>
            </a:r>
          </a:p>
          <a:p>
            <a:r>
              <a:rPr lang="fa-IR" dirty="0" smtClean="0"/>
              <a:t>23-17 اردیبهشت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00B050"/>
          </a:solidFill>
        </p:spPr>
        <p:txBody>
          <a:bodyPr/>
          <a:lstStyle/>
          <a:p>
            <a:r>
              <a:rPr lang="fa-IR" dirty="0" smtClean="0"/>
              <a:t>سلامت ما ، سلامت سیاره ما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52400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fa-IR" sz="2700" b="1" dirty="0" smtClean="0"/>
              <a:t/>
            </a:r>
            <a:br>
              <a:rPr lang="fa-IR" sz="2700" b="1" dirty="0" smtClean="0"/>
            </a:br>
            <a:r>
              <a:rPr lang="fa-IR" sz="2700" b="1" dirty="0" smtClean="0"/>
              <a:t/>
            </a:r>
            <a:br>
              <a:rPr lang="fa-IR" sz="2700" b="1" dirty="0" smtClean="0"/>
            </a:br>
            <a:r>
              <a:rPr lang="fa-IR" sz="2700" b="1" dirty="0" smtClean="0"/>
              <a:t/>
            </a:r>
            <a:br>
              <a:rPr lang="fa-IR" sz="2700" b="1" dirty="0" smtClean="0"/>
            </a:br>
            <a:r>
              <a:rPr lang="fa-IR" sz="2700" b="1" dirty="0" smtClean="0"/>
              <a:t/>
            </a:r>
            <a:br>
              <a:rPr lang="fa-IR" sz="2700" b="1" dirty="0" smtClean="0"/>
            </a:br>
            <a:r>
              <a:rPr lang="fa-IR" sz="2700" b="1" dirty="0" smtClean="0">
                <a:solidFill>
                  <a:srgbClr val="00B050"/>
                </a:solidFill>
              </a:rPr>
              <a:t>آیا می توانیم دنیایی را تصورکنیم که درآن هوای پاک آب وغذای سالم دردسترس همه باشد؟ </a:t>
            </a:r>
            <a:r>
              <a:rPr lang="fa-IR" b="1" dirty="0" smtClean="0"/>
              <a:t/>
            </a:r>
            <a:br>
              <a:rPr lang="fa-IR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8915400" cy="4572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2500"/>
          </a:bodyPr>
          <a:lstStyle/>
          <a:p>
            <a:pPr algn="ctr" rtl="1"/>
            <a:r>
              <a:rPr lang="fa-IR" sz="2800" b="1" dirty="0" smtClean="0"/>
              <a:t>سازمان جهانی بهداشت تخمین می زند که سالانه بیش از 13 میلیون مرگ درسراسر جهان به دلیل عوامل محیطی اتفاق می افتد . یکی ازعوامل محیطی بحران آب وهوا است  این بحران بزرگترین تهدید سلامت بشریت است .</a:t>
            </a:r>
          </a:p>
          <a:p>
            <a:pPr algn="r" rtl="1"/>
            <a:r>
              <a:rPr lang="fa-IR" sz="2800" b="1" dirty="0" smtClean="0"/>
              <a:t>تصمیمات سیاسی ، اجتماعی وتجاری ما باعث بحران آب وهوا وبحران سلامت می شود  .</a:t>
            </a:r>
          </a:p>
          <a:p>
            <a:pPr algn="r" rtl="1"/>
            <a:r>
              <a:rPr lang="fa-IR" sz="2800" b="1" dirty="0" smtClean="0"/>
              <a:t>بیش از90% مردم هوای ناسالم ناشی از سوزاندن سوخت های فسیلی را تنفس می کنند.</a:t>
            </a:r>
          </a:p>
          <a:p>
            <a:pPr algn="ctr" rtl="1"/>
            <a:r>
              <a:rPr lang="fa-IR" sz="2800" b="1" dirty="0" smtClean="0"/>
              <a:t>حوادث آب وهوایی ، تخریب زمین وکمبود آب برسلامت مرم اثر می گذارد .</a:t>
            </a:r>
          </a:p>
          <a:p>
            <a:pPr algn="r" rtl="1"/>
            <a:r>
              <a:rPr lang="fa-IR" sz="2800" b="1" dirty="0" smtClean="0"/>
              <a:t>آلودگی با پلاستیک دراعماق اقیانوس ها ومرتفع ترین کوه ها یافت می شود. وبه زنجیره غذایی ماراه پیدا کرده اند .</a:t>
            </a:r>
            <a:endParaRPr lang="en-US" sz="2800" b="1" dirty="0" smtClean="0"/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295400"/>
            <a:ext cx="7772400" cy="4572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r" rtl="1"/>
            <a:r>
              <a:rPr lang="fa-IR" dirty="0" smtClean="0"/>
              <a:t>تولید انواع غذا ونوشیدنی های فرآوری شده وناسالم توسط شرکت ها موجی ازچاقی درمردم را بوجود می آورند .</a:t>
            </a:r>
          </a:p>
          <a:p>
            <a:pPr algn="r" rtl="1"/>
            <a:r>
              <a:rPr lang="fa-IR" dirty="0" smtClean="0"/>
              <a:t>سرطان ها وبیماریهای قلبی عروقی را افزایش می دهند .</a:t>
            </a:r>
          </a:p>
          <a:p>
            <a:pPr algn="r" rtl="1"/>
            <a:r>
              <a:rPr lang="fa-IR" dirty="0" smtClean="0"/>
              <a:t>یک سوم گازهای گلخانه ای جهانی را تولید می کنند .</a:t>
            </a:r>
          </a:p>
          <a:p>
            <a:pPr algn="r" rtl="1"/>
            <a:r>
              <a:rPr lang="fa-IR" dirty="0" smtClean="0"/>
              <a:t>بنابراین اقتصاد مبتنی بررفاه باید </a:t>
            </a:r>
            <a:r>
              <a:rPr lang="fa-IR" dirty="0" smtClean="0"/>
              <a:t> </a:t>
            </a:r>
            <a:r>
              <a:rPr lang="fa-IR" dirty="0" smtClean="0"/>
              <a:t>رفاه انسان ، برابری وپایداری زیست محیطی را به عنوان اهداف خود لحاظ کند 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3200" b="1" dirty="0" smtClean="0">
                <a:solidFill>
                  <a:srgbClr val="00B050"/>
                </a:solidFill>
              </a:rPr>
              <a:t>برای ایده سیاره وسلامت ما چه اقداماتی باید انجام داد؟</a:t>
            </a:r>
            <a:endParaRPr lang="en-US" sz="32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r" rtl="1"/>
            <a:r>
              <a:rPr lang="fa-IR" sz="3600" dirty="0" smtClean="0"/>
              <a:t>1- اقدامات دولت ها</a:t>
            </a:r>
          </a:p>
          <a:p>
            <a:pPr algn="r" rtl="1"/>
            <a:r>
              <a:rPr lang="fa-IR" sz="3600" dirty="0" smtClean="0"/>
              <a:t>2- اقدامات شرکت ها وادارات </a:t>
            </a:r>
          </a:p>
          <a:p>
            <a:pPr algn="r" rtl="1"/>
            <a:r>
              <a:rPr lang="fa-IR" sz="3600" dirty="0" smtClean="0"/>
              <a:t>3- اقدامات پیشنهادی  ترویجی شهرداری ها </a:t>
            </a:r>
          </a:p>
          <a:p>
            <a:pPr algn="r" rtl="1"/>
            <a:r>
              <a:rPr lang="fa-IR" sz="3600" dirty="0" smtClean="0"/>
              <a:t>4-اقدامات کارکنان بهداشت ومراکز درمانی</a:t>
            </a:r>
          </a:p>
          <a:p>
            <a:pPr algn="r" rtl="1"/>
            <a:r>
              <a:rPr lang="fa-IR" sz="3600" dirty="0" smtClean="0"/>
              <a:t>5-اقدامات پیشنهادی برای افراد </a:t>
            </a:r>
            <a:endParaRPr lang="en-US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fa-IR" dirty="0" smtClean="0">
                <a:solidFill>
                  <a:srgbClr val="00B050"/>
                </a:solidFill>
              </a:rPr>
              <a:t>اقدامات دولت ها ومسئولین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8001000" cy="4572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algn="r" rtl="1"/>
            <a:r>
              <a:rPr lang="fa-IR" dirty="0" smtClean="0"/>
              <a:t>درتمام تصمیم گیری ها ، سلامت بلندمدت انسان وثبات زیست محیطی را درالویت قراردهید .</a:t>
            </a:r>
          </a:p>
          <a:p>
            <a:pPr algn="r" rtl="1"/>
            <a:r>
              <a:rPr lang="fa-IR" dirty="0" smtClean="0"/>
              <a:t>رفاه درهمه مشاغل ، سازمان ها اهداف اجتماعی وزیست محیطی رادراولویت قراردهید .</a:t>
            </a:r>
          </a:p>
          <a:p>
            <a:pPr algn="r" rtl="1"/>
            <a:r>
              <a:rPr lang="fa-IR" dirty="0" smtClean="0"/>
              <a:t>سطح آلودگی هوا </a:t>
            </a:r>
            <a:r>
              <a:rPr lang="fa-IR" dirty="0" smtClean="0"/>
              <a:t>را </a:t>
            </a:r>
            <a:r>
              <a:rPr lang="fa-IR" dirty="0" smtClean="0"/>
              <a:t>جهت </a:t>
            </a:r>
            <a:r>
              <a:rPr lang="fa-IR" dirty="0" smtClean="0"/>
              <a:t>کم کردن باربیماری ناشی ازسکته مغزی ، بیماریهای قلبی عروقی ، سرطان ریه </a:t>
            </a:r>
            <a:r>
              <a:rPr lang="fa-IR" dirty="0" smtClean="0"/>
              <a:t>وبیماریهای </a:t>
            </a:r>
            <a:r>
              <a:rPr lang="fa-IR" dirty="0" smtClean="0"/>
              <a:t>تنفسی </a:t>
            </a:r>
            <a:r>
              <a:rPr lang="fa-IR" dirty="0" smtClean="0"/>
              <a:t>کاهش </a:t>
            </a:r>
            <a:r>
              <a:rPr lang="fa-IR" dirty="0" smtClean="0"/>
              <a:t>دهید .</a:t>
            </a:r>
          </a:p>
          <a:p>
            <a:pPr algn="r" rtl="1"/>
            <a:r>
              <a:rPr lang="fa-IR" dirty="0" smtClean="0"/>
              <a:t>اجرای سیاست های کاهش هدررفت مواد غذایی </a:t>
            </a:r>
          </a:p>
          <a:p>
            <a:pPr algn="r" rtl="1"/>
            <a:r>
              <a:rPr lang="fa-IR" dirty="0" smtClean="0"/>
              <a:t>سیاست گذاری درزمینه کاهش زباله وپلاستیک </a:t>
            </a:r>
          </a:p>
          <a:p>
            <a:pPr algn="r" rtl="1"/>
            <a:r>
              <a:rPr lang="fa-IR" dirty="0" smtClean="0"/>
              <a:t>ایجاد شهرهای بدون دود ووضع مالیات برتنباکو </a:t>
            </a:r>
          </a:p>
          <a:p>
            <a:pPr algn="r" rtl="1"/>
            <a:r>
              <a:rPr lang="fa-IR" dirty="0" smtClean="0"/>
              <a:t>وضع مالیات بر صنایع غذایی ونوشیدنی های فرآوری شده با نمک ، قند وچربی ناسالم </a:t>
            </a:r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>
                <a:solidFill>
                  <a:srgbClr val="00B050"/>
                </a:solidFill>
              </a:rPr>
              <a:t>اقدامات شرکت ها وادارات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1054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فرصت </a:t>
            </a:r>
            <a:r>
              <a:rPr lang="fa-IR" dirty="0" smtClean="0"/>
              <a:t>ها برای صرفه جویی درانرژی را شناسایی </a:t>
            </a:r>
            <a:r>
              <a:rPr lang="fa-IR" dirty="0" smtClean="0"/>
              <a:t>کنید.</a:t>
            </a:r>
            <a:endParaRPr lang="fa-IR" dirty="0" smtClean="0"/>
          </a:p>
          <a:p>
            <a:pPr algn="r" rtl="1"/>
            <a:r>
              <a:rPr lang="fa-IR" dirty="0" smtClean="0"/>
              <a:t>ساختمان های کارآمد با صرفه جویی درانرژی را ارتقا دهید </a:t>
            </a:r>
            <a:r>
              <a:rPr lang="fa-IR" dirty="0" smtClean="0"/>
              <a:t>.</a:t>
            </a:r>
            <a:endParaRPr lang="fa-IR" dirty="0" smtClean="0"/>
          </a:p>
          <a:p>
            <a:pPr algn="r" rtl="1"/>
            <a:r>
              <a:rPr lang="fa-IR" dirty="0" smtClean="0"/>
              <a:t>در صورت وجود نورمناسب روز ، چراغ ها را خاموش کنید </a:t>
            </a:r>
            <a:r>
              <a:rPr lang="fa-IR" dirty="0" smtClean="0"/>
              <a:t>.</a:t>
            </a:r>
            <a:endParaRPr lang="fa-IR" dirty="0" smtClean="0"/>
          </a:p>
          <a:p>
            <a:pPr algn="r" rtl="1"/>
            <a:r>
              <a:rPr lang="fa-IR" dirty="0" smtClean="0"/>
              <a:t>مصرف غذاهای فرآوری شده وبسته بندی شده را ازمحل کارحذف </a:t>
            </a:r>
            <a:r>
              <a:rPr lang="fa-IR" dirty="0" smtClean="0"/>
              <a:t>کنید. </a:t>
            </a:r>
            <a:endParaRPr lang="fa-IR" dirty="0" smtClean="0"/>
          </a:p>
          <a:p>
            <a:pPr algn="r" rtl="1"/>
            <a:r>
              <a:rPr lang="fa-IR" dirty="0" smtClean="0"/>
              <a:t>انتشار گازهای گل خانه ای مربوط به فعالیت خود راکاهش دهید </a:t>
            </a:r>
            <a:r>
              <a:rPr lang="fa-IR" dirty="0" smtClean="0"/>
              <a:t>.</a:t>
            </a:r>
            <a:endParaRPr lang="fa-IR" dirty="0" smtClean="0"/>
          </a:p>
          <a:p>
            <a:pPr algn="r" rtl="1"/>
            <a:r>
              <a:rPr lang="fa-IR" dirty="0" smtClean="0"/>
              <a:t>اطمینان حاصل کنید آب سالم برای کارکنان دردسترس است </a:t>
            </a:r>
            <a:r>
              <a:rPr lang="fa-IR" dirty="0" smtClean="0"/>
              <a:t>.</a:t>
            </a:r>
            <a:endParaRPr lang="fa-IR" dirty="0" smtClean="0"/>
          </a:p>
          <a:p>
            <a:pPr algn="r" rtl="1"/>
            <a:r>
              <a:rPr lang="fa-IR" dirty="0" smtClean="0"/>
              <a:t>ازشیردهی مادران که غذای سالم وپایدار برای نوزادن است حمایت کنید </a:t>
            </a:r>
            <a:r>
              <a:rPr lang="fa-IR" dirty="0" smtClean="0"/>
              <a:t>.</a:t>
            </a:r>
            <a:endParaRPr lang="fa-IR" dirty="0" smtClean="0"/>
          </a:p>
          <a:p>
            <a:pPr algn="r" rtl="1"/>
            <a:r>
              <a:rPr lang="fa-IR" dirty="0" smtClean="0"/>
              <a:t> از خرید محصولات سازگار با محیط زیست که قابل بازیافت یا استفاده مجدد هستند حمایت کنید ، ضایعات را کاهش دهید .</a:t>
            </a:r>
          </a:p>
          <a:p>
            <a:pPr algn="r" rtl="1"/>
            <a:r>
              <a:rPr lang="fa-IR" dirty="0" smtClean="0"/>
              <a:t>ازبرنامه ها ومصوبات عدم مصرف دخانیات حمایت کنید </a:t>
            </a:r>
            <a:r>
              <a:rPr lang="fa-IR" dirty="0" smtClean="0"/>
              <a:t>.</a:t>
            </a:r>
          </a:p>
          <a:p>
            <a:pPr algn="r" rtl="1"/>
            <a:r>
              <a:rPr lang="fa-IR" dirty="0" smtClean="0"/>
              <a:t>درزمینه اقدامات روزشمار ایام هفته سلامت فعالیت کنید .</a:t>
            </a:r>
          </a:p>
          <a:p>
            <a:pPr algn="r" rtl="1"/>
            <a:endParaRPr lang="fa-IR" dirty="0" smtClean="0"/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3200" dirty="0" smtClean="0">
                <a:solidFill>
                  <a:srgbClr val="00B050"/>
                </a:solidFill>
              </a:rPr>
              <a:t>اقدامات پیشنهادی  ترویجی شهرداری ها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382000" cy="4572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pPr algn="r" rtl="1">
              <a:buFont typeface="Wingdings" pitchFamily="2" charset="2"/>
              <a:buChar char="q"/>
            </a:pPr>
            <a:r>
              <a:rPr lang="fa-IR" dirty="0" smtClean="0"/>
              <a:t>ساختمان های کارآمد با صرفه جویی درانرژی را ارتقا دهید .</a:t>
            </a:r>
          </a:p>
          <a:p>
            <a:pPr algn="r" rtl="1">
              <a:buFont typeface="Wingdings" pitchFamily="2" charset="2"/>
              <a:buChar char="q"/>
            </a:pPr>
            <a:r>
              <a:rPr lang="fa-IR" dirty="0" smtClean="0"/>
              <a:t>ازحمل ونقل عمومی کم کربن حمایت کنید .</a:t>
            </a:r>
          </a:p>
          <a:p>
            <a:pPr algn="r" rtl="1">
              <a:buFont typeface="Wingdings" pitchFamily="2" charset="2"/>
              <a:buChar char="q"/>
            </a:pPr>
            <a:r>
              <a:rPr lang="fa-IR" dirty="0" smtClean="0"/>
              <a:t>مسیرهای جدید ویژه دوچرخه سواری بسازید .</a:t>
            </a:r>
          </a:p>
          <a:p>
            <a:pPr algn="r" rtl="1">
              <a:buFont typeface="Wingdings" pitchFamily="2" charset="2"/>
              <a:buChar char="q"/>
            </a:pPr>
            <a:r>
              <a:rPr lang="fa-IR" dirty="0" smtClean="0"/>
              <a:t>ازتنوع </a:t>
            </a:r>
            <a:r>
              <a:rPr lang="fa-IR" dirty="0" smtClean="0"/>
              <a:t>زیستی وایجاد </a:t>
            </a:r>
            <a:r>
              <a:rPr lang="fa-IR" dirty="0" smtClean="0"/>
              <a:t>پارک ها وباغ های جدید حفاظت کنید. </a:t>
            </a:r>
          </a:p>
          <a:p>
            <a:pPr algn="r" rtl="1">
              <a:buFont typeface="Wingdings" pitchFamily="2" charset="2"/>
              <a:buChar char="q"/>
            </a:pPr>
            <a:r>
              <a:rPr lang="fa-IR" dirty="0" smtClean="0"/>
              <a:t>ازانرژی های تجدید پذیر برای عملیات شهرداری استفاده کنید .</a:t>
            </a:r>
          </a:p>
          <a:p>
            <a:pPr algn="r" rtl="1">
              <a:buFont typeface="Wingdings" pitchFamily="2" charset="2"/>
              <a:buChar char="q"/>
            </a:pPr>
            <a:r>
              <a:rPr lang="fa-IR" dirty="0" smtClean="0"/>
              <a:t>اطمینان حاصل کنید خانوارها به انرژی پاک </a:t>
            </a:r>
            <a:r>
              <a:rPr lang="fa-IR" dirty="0" smtClean="0"/>
              <a:t>ومقرون </a:t>
            </a:r>
            <a:r>
              <a:rPr lang="fa-IR" dirty="0" smtClean="0"/>
              <a:t>به صرفه دسترسی دارند .</a:t>
            </a:r>
          </a:p>
          <a:p>
            <a:pPr algn="r" rtl="1">
              <a:buFont typeface="Wingdings" pitchFamily="2" charset="2"/>
              <a:buChar char="q"/>
            </a:pPr>
            <a:r>
              <a:rPr lang="fa-IR" dirty="0" smtClean="0"/>
              <a:t>توزیع مواد غذایی ونوشیدنی های ناسالم درفضاهای عمومی را تنظیم کنید </a:t>
            </a:r>
            <a:r>
              <a:rPr lang="fa-IR" dirty="0" smtClean="0"/>
              <a:t>.</a:t>
            </a:r>
          </a:p>
          <a:p>
            <a:pPr algn="r" rtl="1">
              <a:buFont typeface="Wingdings" pitchFamily="2" charset="2"/>
              <a:buChar char="q"/>
            </a:pPr>
            <a:r>
              <a:rPr lang="fa-IR" dirty="0" smtClean="0"/>
              <a:t>تبلیغات محیطی درسطح شهر ، ایستگاههای اتوبوس  ونصب المان های بهداشتی درمیادین ( دخانیات ، تغذیه سالم ، جوانی جمعیت ، حوادث وبلایا ، انرژی پاک ، پسماندها ) را افزایش دهید.</a:t>
            </a:r>
          </a:p>
          <a:p>
            <a:pPr algn="r" rtl="1">
              <a:buFont typeface="Wingdings" pitchFamily="2" charset="2"/>
              <a:buChar char="q"/>
            </a:pPr>
            <a:r>
              <a:rPr lang="fa-IR" dirty="0" smtClean="0"/>
              <a:t>مدیریت پسماند ها ، تفکیک زباله وکاهش مصرف پلاستیک  را ارتقا دهید 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>
                <a:solidFill>
                  <a:srgbClr val="00B050"/>
                </a:solidFill>
              </a:rPr>
              <a:t>اقدامات پیشنهادی برای افراد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r" rtl="1"/>
            <a:r>
              <a:rPr lang="fa-IR" dirty="0" smtClean="0"/>
              <a:t>انجام اقدامات اقلیمی برای محافظت ازسلامت را درخواست کنید.</a:t>
            </a:r>
          </a:p>
          <a:p>
            <a:pPr algn="r" rtl="1"/>
            <a:r>
              <a:rPr lang="fa-IR" dirty="0" smtClean="0"/>
              <a:t>برای تحقق سلامت ما ، سلامت سیاره ما اقدام کنید وتجارب موفق خودرا به اشتراک بگذارید .</a:t>
            </a:r>
          </a:p>
          <a:p>
            <a:pPr algn="ctr" rtl="1"/>
            <a:r>
              <a:rPr lang="fa-IR" dirty="0" smtClean="0"/>
              <a:t>به طرح </a:t>
            </a:r>
            <a:r>
              <a:rPr lang="fa-IR" sz="4000" dirty="0" smtClean="0">
                <a:solidFill>
                  <a:srgbClr val="00B050"/>
                </a:solidFill>
              </a:rPr>
              <a:t>5</a:t>
            </a:r>
            <a:r>
              <a:rPr lang="fa-IR" dirty="0" smtClean="0"/>
              <a:t> قسمتی ما بپیوندید :</a:t>
            </a:r>
          </a:p>
          <a:p>
            <a:pPr algn="r" rtl="1"/>
            <a:r>
              <a:rPr lang="fa-IR" dirty="0" smtClean="0"/>
              <a:t>1- حداقل یک روز درهفته با پیاده روی یا دوچرخه سواری به محل کاربروید / حمل ونقل عمومی را انتخاب کنید .</a:t>
            </a:r>
          </a:p>
          <a:p>
            <a:pPr algn="r" rtl="1"/>
            <a:r>
              <a:rPr lang="fa-IR" dirty="0" smtClean="0"/>
              <a:t>2- به سمت انرژی های تجدید پذیر بروید ، اتاق های خودرا درزمستان بیش از21.5درجه سانتی گراد گرم نکنید ودرتابستان زیاد سرد نکنید /وقتی دراتاق نیستید چراغ را خاموش کنید </a:t>
            </a:r>
            <a:r>
              <a:rPr lang="fa-IR" dirty="0" smtClean="0"/>
              <a:t>.</a:t>
            </a:r>
            <a:endParaRPr lang="fa-IR" dirty="0" smtClean="0"/>
          </a:p>
          <a:p>
            <a:pPr algn="r" rtl="1"/>
            <a:endParaRPr lang="fa-IR" dirty="0" smtClean="0"/>
          </a:p>
          <a:p>
            <a:pPr algn="r" rtl="1"/>
            <a:endParaRPr lang="fa-IR" dirty="0" smtClean="0"/>
          </a:p>
          <a:p>
            <a:pPr algn="r" rtl="1"/>
            <a:endParaRPr lang="fa-IR" dirty="0" smtClean="0"/>
          </a:p>
          <a:p>
            <a:pPr algn="r" rtl="1"/>
            <a:endParaRPr lang="fa-IR" dirty="0" smtClean="0"/>
          </a:p>
          <a:p>
            <a:pPr algn="r" rtl="1"/>
            <a:endParaRPr lang="fa-IR" dirty="0" smtClean="0"/>
          </a:p>
          <a:p>
            <a:pPr algn="r" rtl="1"/>
            <a:endParaRPr lang="fa-IR" dirty="0" smtClean="0"/>
          </a:p>
          <a:p>
            <a:pPr algn="r" rtl="1"/>
            <a:endParaRPr lang="fa-IR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>
                <a:solidFill>
                  <a:srgbClr val="00B050"/>
                </a:solidFill>
              </a:rPr>
              <a:t>اقدامات پیشنهادی برای افراد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r" rtl="1"/>
            <a:r>
              <a:rPr lang="fa-IR" dirty="0" smtClean="0"/>
              <a:t>3- ازمصرف غذاهای بسیار فرآوری شده ونوشیدنی های مضر اجتناب کنید .</a:t>
            </a:r>
          </a:p>
          <a:p>
            <a:pPr algn="r" rtl="1"/>
            <a:r>
              <a:rPr lang="fa-IR" dirty="0" smtClean="0"/>
              <a:t>4- تنباکو قاتل وآلوده کننده است ، مصرف تنباکو را متوقف کنید .</a:t>
            </a:r>
          </a:p>
          <a:p>
            <a:pPr algn="r" rtl="1"/>
            <a:r>
              <a:rPr lang="fa-IR" dirty="0" smtClean="0"/>
              <a:t>5- پلاستیک کمتر بخرید ومصرف کنید / ازکیسه های قابل بازیافت برای مواد غذایی استفاده کنید .</a:t>
            </a:r>
          </a:p>
          <a:p>
            <a:pPr algn="r" rtl="1"/>
            <a:endParaRPr lang="fa-IR" dirty="0" smtClean="0"/>
          </a:p>
          <a:p>
            <a:pPr algn="r" rtl="1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447800" y="4114800"/>
            <a:ext cx="6629400" cy="152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fa-IR" sz="2800" b="1" dirty="0" smtClean="0"/>
              <a:t>اقدام کنید والهام بخش دیگران باشید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>
                <a:solidFill>
                  <a:srgbClr val="00B050"/>
                </a:solidFill>
              </a:rPr>
              <a:t>اقدامات کارکنان بهداشت ومراکز درمانی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algn="r" rtl="1"/>
            <a:r>
              <a:rPr lang="fa-IR" dirty="0" smtClean="0"/>
              <a:t>ازتلاش برای کاهش ضایعات درواحدهای ارایه مراقبتهای بهداشتی ودرمانی حمایت کنید .</a:t>
            </a:r>
          </a:p>
          <a:p>
            <a:pPr algn="r" rtl="1"/>
            <a:r>
              <a:rPr lang="fa-IR" dirty="0" smtClean="0"/>
              <a:t>ازانتخاب غذای سالم اطمینان حاصل کنید ومصرف وتوزیع غذاهای فرآوری شده را کاهش </a:t>
            </a:r>
            <a:r>
              <a:rPr lang="fa-IR" dirty="0" smtClean="0"/>
              <a:t>دهید. </a:t>
            </a:r>
            <a:endParaRPr lang="fa-IR" dirty="0" smtClean="0"/>
          </a:p>
          <a:p>
            <a:pPr algn="r" rtl="1"/>
            <a:r>
              <a:rPr lang="fa-IR" dirty="0" smtClean="0"/>
              <a:t>فرصت ها برای صرفه جویی درانرژی را شناسایی کنید وازکربن زدایی حمایت </a:t>
            </a:r>
            <a:r>
              <a:rPr lang="fa-IR" dirty="0" smtClean="0"/>
              <a:t>کنید. </a:t>
            </a:r>
            <a:endParaRPr lang="fa-IR" dirty="0" smtClean="0"/>
          </a:p>
          <a:p>
            <a:pPr algn="r" rtl="1"/>
            <a:r>
              <a:rPr lang="fa-IR" dirty="0" smtClean="0"/>
              <a:t>ازوجود آب سالم درمراکز اطمینان حاصل کنید </a:t>
            </a:r>
            <a:r>
              <a:rPr lang="fa-IR" dirty="0" smtClean="0"/>
              <a:t>.</a:t>
            </a:r>
            <a:endParaRPr lang="fa-IR" dirty="0" smtClean="0"/>
          </a:p>
          <a:p>
            <a:pPr algn="r" rtl="1"/>
            <a:r>
              <a:rPr lang="fa-IR" dirty="0" smtClean="0"/>
              <a:t>ازخرید محصولات سازگاربا محیط زیست که قابل بازیافت یا استفاده مجدد هستند حمایت کنید </a:t>
            </a:r>
            <a:r>
              <a:rPr lang="fa-IR" dirty="0" smtClean="0"/>
              <a:t>.</a:t>
            </a:r>
            <a:endParaRPr lang="fa-IR" dirty="0" smtClean="0"/>
          </a:p>
          <a:p>
            <a:pPr algn="r" rtl="1"/>
            <a:r>
              <a:rPr lang="fa-IR" dirty="0" smtClean="0"/>
              <a:t>ازسیاست های سلامت محور مربوط به تغییرات آب وهوایی </a:t>
            </a:r>
            <a:r>
              <a:rPr lang="fa-IR" dirty="0" smtClean="0"/>
              <a:t> </a:t>
            </a:r>
            <a:r>
              <a:rPr lang="fa-IR" dirty="0" smtClean="0"/>
              <a:t>حمایت کنید </a:t>
            </a:r>
            <a:r>
              <a:rPr lang="fa-IR" dirty="0" smtClean="0"/>
              <a:t>.</a:t>
            </a:r>
            <a:endParaRPr lang="fa-IR" dirty="0" smtClean="0"/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8449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ar-SA" sz="2400" dirty="0" smtClean="0"/>
              <a:t>بر اساس نامه شماره ی 899ص 2/1401/پ مورخ 16/1/1401در خصوص مشخصات رابطین سلامت ادارات 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09600" y="1447800"/>
          <a:ext cx="8534400" cy="5066391"/>
        </p:xfrm>
        <a:graphic>
          <a:graphicData uri="http://schemas.openxmlformats.org/drawingml/2006/table">
            <a:tbl>
              <a:tblPr rtl="1"/>
              <a:tblGrid>
                <a:gridCol w="533401"/>
                <a:gridCol w="3581400"/>
                <a:gridCol w="685800"/>
                <a:gridCol w="3733799"/>
              </a:tblGrid>
              <a:tr h="282436">
                <a:tc gridSpan="4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ادارات و سازمان هایی که اطلاعات رابط سلامت خود را ارسال نموده اند و نحوه فعالیت خود در موج ششم کووید را اعلام نموده اند 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سازمان نظام پزشکی اراک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پزشكي قانوني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ارتباطات وفناوری اطلاعات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27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آموزش و پرورش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رفاه </a:t>
                      </a:r>
                      <a:r>
                        <a:rPr lang="fa-IR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و تربیت بدنی  </a:t>
                      </a: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دانشگاه علوم پزشکی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28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فني و حرفه اي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 پست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29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گمرك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سازمان  حج و زیارت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تبليغات اسلامي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آموزش فنی و حرفه ای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31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دامپزشكي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6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شرکت برق منطقه ای باختر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پارك علم و فناوري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فرهنگ و ارشاد اسلامی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33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غله و خدمات بازرگاني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دانشگاه پیام نور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بيمه سلامت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سازمان جهاد دانشگاهی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امور مالياتي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شرکت اب و فاضلاب استان 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راهداري و حمل و نقل جاده اي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امور آب و فاضلاب اراک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37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راه و شهر سازي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شهرداری اراک 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38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سازمان  جهاد كشاورزي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راه آهن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39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ميراث فرهنگي و گردشگري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اموزش و پرورش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40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انتقال خون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ثبت احوال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41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كميته امداد امام خمینی (ره)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فرماندهی انتظامی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42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تعاون، كار و رفاه اجتماعي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شرکت مخابرات منطقه مرکزی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43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استاندارد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سرپرستی بانك مسكن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44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شرکت خطوط لوله و مخابرات نفت ايران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سرپرستی </a:t>
                      </a: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بانک سپه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45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شركت پخش فراورده هاي نفتي ايران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سرپرستی بانک تجارت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46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شرکت گاز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سرپرستی بانك ملي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47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منابع طبیعی و آبخیزداری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سرپرستی بانک قرض الحسنه مهر ایران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48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مرکز تحقیقات و آموزش کشاورزی و منابع طبیعی 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کتابخانه های عمومی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49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سازمان هواشناسی 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                       فرودگاه 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0665" marR="606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0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665" marR="606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n.mashayekhi\Desktop\هفته سلامت\thumbnail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1" y="0"/>
            <a:ext cx="80772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81001" y="228593"/>
          <a:ext cx="8153400" cy="6096013"/>
        </p:xfrm>
        <a:graphic>
          <a:graphicData uri="http://schemas.openxmlformats.org/drawingml/2006/table">
            <a:tbl>
              <a:tblPr rtl="1"/>
              <a:tblGrid>
                <a:gridCol w="509588"/>
                <a:gridCol w="3421516"/>
                <a:gridCol w="655183"/>
                <a:gridCol w="3567113"/>
              </a:tblGrid>
              <a:tr h="415710">
                <a:tc gridSpan="4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ادارات و سازمان هایی که  تا کنون از رابط سلامت آنها  و فعالیت در موج ششم کووید اطلاعاتی به دست ما نرسیده است 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54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Times New Roman"/>
                          <a:cs typeface="B Nazanin"/>
                        </a:rPr>
                        <a:t>دانشگاه آزاد اسلامی اراک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Times New Roman"/>
                          <a:cs typeface="B Nazanin"/>
                        </a:rPr>
                        <a:t>اداره کل بازرسي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4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Times New Roman"/>
                          <a:cs typeface="B Nazanin"/>
                        </a:rPr>
                        <a:t>دانشگاه صنعتی اراک  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دادگستری 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4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Times New Roman"/>
                          <a:cs typeface="B Nazanin"/>
                        </a:rPr>
                        <a:t>دانشگاه جامع اراک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Times New Roman"/>
                          <a:cs typeface="B Nazanin"/>
                        </a:rPr>
                        <a:t>سازمان مديريت و برنامه ريزي استان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4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Times New Roman"/>
                          <a:cs typeface="B Nazanin"/>
                        </a:rPr>
                        <a:t>دانشگاه علمی کاربردی اراک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Times New Roman"/>
                          <a:cs typeface="B Nazanin"/>
                        </a:rPr>
                        <a:t>اداره كل ثبت اسناد واملاك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4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Times New Roman"/>
                          <a:cs typeface="B Nazanin"/>
                        </a:rPr>
                        <a:t>سرپرستي  بانك ملت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Times New Roman"/>
                          <a:cs typeface="B Nazanin"/>
                        </a:rPr>
                        <a:t>اداره كل زندان ها واقدامات تاميني وتربيتي 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4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Times New Roman"/>
                          <a:cs typeface="B Nazanin"/>
                        </a:rPr>
                        <a:t>سرپرستي بانك رفاه كارگران  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Times New Roman"/>
                          <a:cs typeface="B Nazanin"/>
                        </a:rPr>
                        <a:t>تعزيرات حكومتي 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4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Times New Roman"/>
                          <a:cs typeface="B Nazanin"/>
                        </a:rPr>
                        <a:t>سرپرستي بانك توسعه تعاون</a:t>
                      </a:r>
                      <a:r>
                        <a:rPr lang="en-US" sz="1600" b="1" dirty="0">
                          <a:latin typeface="Calibri"/>
                          <a:ea typeface="Times New Roman"/>
                          <a:cs typeface="B Nazanin"/>
                        </a:rPr>
                        <a:t>  </a:t>
                      </a:r>
                      <a:r>
                        <a:rPr lang="en-US" sz="1600" b="1" dirty="0">
                          <a:latin typeface="B Nazanin"/>
                          <a:ea typeface="Times New Roman"/>
                          <a:cs typeface="Arial"/>
                        </a:rPr>
                        <a:t> 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Times New Roman"/>
                          <a:cs typeface="B Nazanin"/>
                        </a:rPr>
                        <a:t>ستاد مبارزه بامواد مخدر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4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Times New Roman"/>
                          <a:cs typeface="B Nazanin"/>
                        </a:rPr>
                        <a:t>شركت شهرك هاي صنعتي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Times New Roman"/>
                          <a:cs typeface="B Nazanin"/>
                        </a:rPr>
                        <a:t>اداره كل ورزش و جوانان   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4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Times New Roman"/>
                          <a:cs typeface="B Nazanin"/>
                        </a:rPr>
                        <a:t>شركت آلومينيوم ايران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Times New Roman"/>
                          <a:cs typeface="B Nazanin"/>
                        </a:rPr>
                        <a:t>اداره كل امور اقتصادي ودارايي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4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Times New Roman"/>
                          <a:cs typeface="B Nazanin"/>
                        </a:rPr>
                        <a:t>مركز آموزش پدافند هوايي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Times New Roman"/>
                          <a:cs typeface="B Nazanin"/>
                        </a:rPr>
                        <a:t>ديوان محاسبات استان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4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Times New Roman"/>
                          <a:cs typeface="B Nazanin"/>
                        </a:rPr>
                        <a:t>بنياد ملي نخبگان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27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Times New Roman"/>
                          <a:cs typeface="B Nazanin"/>
                        </a:rPr>
                        <a:t>بنياد شهيد وامور ايثارگران   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4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Times New Roman"/>
                          <a:cs typeface="B Nazanin"/>
                        </a:rPr>
                        <a:t>سازمان هلال احمر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28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Times New Roman"/>
                          <a:cs typeface="B Nazanin"/>
                        </a:rPr>
                        <a:t>اداره کل بازرگانی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4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Times New Roman"/>
                          <a:cs typeface="B Nazanin"/>
                        </a:rPr>
                        <a:t>مرکز خدمات حوزه های علمیه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29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Times New Roman"/>
                          <a:cs typeface="B Nazanin"/>
                        </a:rPr>
                        <a:t>اداره كل حفاظت محيط زيست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4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Calibri"/>
                          <a:ea typeface="Times New Roman"/>
                          <a:cs typeface="B Nazanin"/>
                        </a:rPr>
                        <a:t>سازمان صدا و سیما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latin typeface="Calibri"/>
                          <a:ea typeface="Times New Roman"/>
                          <a:cs typeface="B Nazanin"/>
                        </a:rPr>
                        <a:t>سازمان صنعت ،معدن ،تجارت  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02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تامین اجتماعی 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31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اداره کل بهزیستی 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09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</a:t>
                      </a:r>
                      <a:endParaRPr lang="en-US" sz="10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مديريت درمان تامين اجتماعي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</a:t>
                      </a:r>
                      <a:endParaRPr lang="en-US" sz="1100" b="1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استانداری  مرکزی</a:t>
                      </a:r>
                      <a:endParaRPr lang="en-US" sz="11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4368" marR="643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Users\n.mashayekhi\Desktop\هفته سلامت\thumbnail (1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83057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n.mashayekhi\Desktop\هفته سلامت\thumbnail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86106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n.mashayekhi\Desktop\هفته سلامت\thumbnail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8001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.mashayekhi\Desktop\هفته سلامت\thumbn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8382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n.mashayekhi\Desktop\هفته سلامت\thumbnail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84582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.mashayekhi\Desktop\هفته سلامت\thumbnail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n.mashayekhi\Desktop\هفته سلامت\thumbnail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0"/>
            <a:ext cx="80772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312</TotalTime>
  <Words>1268</Words>
  <Application>Microsoft Office PowerPoint</Application>
  <PresentationFormat>On-screen Show (4:3)</PresentationFormat>
  <Paragraphs>238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Equity</vt:lpstr>
      <vt:lpstr>سلامت ما ، سلامت سیاره ما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    آیا می توانیم دنیایی را تصورکنیم که درآن هوای پاک آب وغذای سالم دردسترس همه باشد؟  </vt:lpstr>
      <vt:lpstr>Slide 11</vt:lpstr>
      <vt:lpstr>برای ایده سیاره وسلامت ما چه اقداماتی باید انجام داد؟</vt:lpstr>
      <vt:lpstr>اقدامات دولت ها ومسئولین</vt:lpstr>
      <vt:lpstr>اقدامات شرکت ها وادارات</vt:lpstr>
      <vt:lpstr>اقدامات پیشنهادی  ترویجی شهرداری ها</vt:lpstr>
      <vt:lpstr>اقدامات پیشنهادی برای افراد </vt:lpstr>
      <vt:lpstr>اقدامات پیشنهادی برای افراد </vt:lpstr>
      <vt:lpstr>اقدامات کارکنان بهداشت ومراکز درمانی</vt:lpstr>
      <vt:lpstr>بر اساس نامه شماره ی 899ص 2/1401/پ مورخ 16/1/1401در خصوص مشخصات رابطین سلامت ادارات 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سلامت ما ، سلامت سیاره ما</dc:title>
  <dc:creator>n.mashayekhi</dc:creator>
  <cp:lastModifiedBy>n.mashayekhi</cp:lastModifiedBy>
  <cp:revision>33</cp:revision>
  <dcterms:created xsi:type="dcterms:W3CDTF">2006-08-16T00:00:00Z</dcterms:created>
  <dcterms:modified xsi:type="dcterms:W3CDTF">2022-04-26T06:53:41Z</dcterms:modified>
</cp:coreProperties>
</file>