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2" r:id="rId1"/>
  </p:sldMasterIdLst>
  <p:sldIdLst>
    <p:sldId id="257" r:id="rId2"/>
    <p:sldId id="275" r:id="rId3"/>
    <p:sldId id="276" r:id="rId4"/>
    <p:sldId id="277" r:id="rId5"/>
    <p:sldId id="258" r:id="rId6"/>
    <p:sldId id="260" r:id="rId7"/>
    <p:sldId id="259" r:id="rId8"/>
    <p:sldId id="278" r:id="rId9"/>
    <p:sldId id="279" r:id="rId10"/>
    <p:sldId id="261" r:id="rId11"/>
    <p:sldId id="262" r:id="rId12"/>
    <p:sldId id="263" r:id="rId13"/>
    <p:sldId id="264" r:id="rId14"/>
    <p:sldId id="265" r:id="rId15"/>
    <p:sldId id="270" r:id="rId16"/>
    <p:sldId id="268" r:id="rId17"/>
    <p:sldId id="266" r:id="rId18"/>
    <p:sldId id="267" r:id="rId19"/>
    <p:sldId id="269" r:id="rId20"/>
    <p:sldId id="271" r:id="rId21"/>
    <p:sldId id="272" r:id="rId22"/>
    <p:sldId id="273" r:id="rId23"/>
    <p:sldId id="274" r:id="rId24"/>
    <p:sldId id="280" r:id="rId25"/>
    <p:sldId id="281" r:id="rId26"/>
    <p:sldId id="282" r:id="rId2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994" autoAdjust="0"/>
    <p:restoredTop sz="94660"/>
  </p:normalViewPr>
  <p:slideViewPr>
    <p:cSldViewPr snapToGrid="0">
      <p:cViewPr varScale="1">
        <p:scale>
          <a:sx n="72" d="100"/>
          <a:sy n="72" d="100"/>
        </p:scale>
        <p:origin x="56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E6A2945-0E8F-49BB-A630-77E398CD5E5E}" type="datetimeFigureOut">
              <a:rPr lang="fa-IR" smtClean="0"/>
              <a:t>20/07/1445</a:t>
            </a:fld>
            <a:endParaRPr lang="fa-IR"/>
          </a:p>
        </p:txBody>
      </p:sp>
      <p:sp>
        <p:nvSpPr>
          <p:cNvPr id="5" name="Footer Placeholder 4"/>
          <p:cNvSpPr>
            <a:spLocks noGrp="1"/>
          </p:cNvSpPr>
          <p:nvPr>
            <p:ph type="ftr" sz="quarter" idx="11"/>
          </p:nvPr>
        </p:nvSpPr>
        <p:spPr/>
        <p:txBody>
          <a:bodyPr/>
          <a:lstStyle/>
          <a:p>
            <a:endParaRPr lang="fa-I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3267251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6A2945-0E8F-49BB-A630-77E398CD5E5E}" type="datetimeFigureOut">
              <a:rPr lang="fa-IR" smtClean="0"/>
              <a:t>20/07/1445</a:t>
            </a:fld>
            <a:endParaRPr lang="fa-IR"/>
          </a:p>
        </p:txBody>
      </p:sp>
      <p:sp>
        <p:nvSpPr>
          <p:cNvPr id="5" name="Footer Placeholder 4"/>
          <p:cNvSpPr>
            <a:spLocks noGrp="1"/>
          </p:cNvSpPr>
          <p:nvPr>
            <p:ph type="ftr" sz="quarter" idx="11"/>
          </p:nvPr>
        </p:nvSpPr>
        <p:spPr/>
        <p:txBody>
          <a:bodyPr/>
          <a:lstStyle/>
          <a:p>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414162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6A2945-0E8F-49BB-A630-77E398CD5E5E}" type="datetimeFigureOut">
              <a:rPr lang="fa-IR" smtClean="0"/>
              <a:t>20/07/1445</a:t>
            </a:fld>
            <a:endParaRPr lang="fa-IR"/>
          </a:p>
        </p:txBody>
      </p:sp>
      <p:sp>
        <p:nvSpPr>
          <p:cNvPr id="5" name="Footer Placeholder 4"/>
          <p:cNvSpPr>
            <a:spLocks noGrp="1"/>
          </p:cNvSpPr>
          <p:nvPr>
            <p:ph type="ftr" sz="quarter" idx="11"/>
          </p:nvPr>
        </p:nvSpPr>
        <p:spPr/>
        <p:txBody>
          <a:bodyPr/>
          <a:lstStyle/>
          <a:p>
            <a:endParaRPr lang="fa-I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EA32F00-DEC4-4204-8DF4-9BC171C98EC5}" type="slidenum">
              <a:rPr lang="fa-IR" smtClean="0"/>
              <a:t>‹#›</a:t>
            </a:fld>
            <a:endParaRPr lang="fa-I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94990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EE6A2945-0E8F-49BB-A630-77E398CD5E5E}" type="datetimeFigureOut">
              <a:rPr lang="fa-IR" smtClean="0"/>
              <a:t>20/07/1445</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379783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EE6A2945-0E8F-49BB-A630-77E398CD5E5E}" type="datetimeFigureOut">
              <a:rPr lang="fa-IR" smtClean="0"/>
              <a:t>20/07/1445</a:t>
            </a:fld>
            <a:endParaRPr lang="fa-IR"/>
          </a:p>
        </p:txBody>
      </p:sp>
      <p:sp>
        <p:nvSpPr>
          <p:cNvPr id="6" name="Footer Placeholder 5"/>
          <p:cNvSpPr>
            <a:spLocks noGrp="1"/>
          </p:cNvSpPr>
          <p:nvPr>
            <p:ph type="ftr" sz="quarter" idx="11"/>
          </p:nvPr>
        </p:nvSpPr>
        <p:spPr/>
        <p:txBody>
          <a:bodyPr/>
          <a:lstStyle/>
          <a:p>
            <a:endParaRPr lang="fa-I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EA32F00-DEC4-4204-8DF4-9BC171C98EC5}" type="slidenum">
              <a:rPr lang="fa-IR" smtClean="0"/>
              <a:t>‹#›</a:t>
            </a:fld>
            <a:endParaRPr lang="fa-I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46501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EE6A2945-0E8F-49BB-A630-77E398CD5E5E}" type="datetimeFigureOut">
              <a:rPr lang="fa-IR" smtClean="0"/>
              <a:t>20/07/1445</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42906234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6A2945-0E8F-49BB-A630-77E398CD5E5E}" type="datetimeFigureOut">
              <a:rPr lang="fa-IR" smtClean="0"/>
              <a:t>20/07/1445</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41333446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6A2945-0E8F-49BB-A630-77E398CD5E5E}" type="datetimeFigureOut">
              <a:rPr lang="fa-IR" smtClean="0"/>
              <a:t>20/07/1445</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1625490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6A2945-0E8F-49BB-A630-77E398CD5E5E}" type="datetimeFigureOut">
              <a:rPr lang="fa-IR" smtClean="0"/>
              <a:t>20/07/1445</a:t>
            </a:fld>
            <a:endParaRPr lang="fa-IR"/>
          </a:p>
        </p:txBody>
      </p:sp>
      <p:sp>
        <p:nvSpPr>
          <p:cNvPr id="5" name="Footer Placeholder 4"/>
          <p:cNvSpPr>
            <a:spLocks noGrp="1"/>
          </p:cNvSpPr>
          <p:nvPr>
            <p:ph type="ftr" sz="quarter" idx="11"/>
          </p:nvPr>
        </p:nvSpPr>
        <p:spPr/>
        <p:txBody>
          <a:bodyPr/>
          <a:lstStyle/>
          <a:p>
            <a:endParaRPr lang="fa-I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4074541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E6A2945-0E8F-49BB-A630-77E398CD5E5E}" type="datetimeFigureOut">
              <a:rPr lang="fa-IR" smtClean="0"/>
              <a:t>20/07/1445</a:t>
            </a:fld>
            <a:endParaRPr lang="fa-IR"/>
          </a:p>
        </p:txBody>
      </p:sp>
      <p:sp>
        <p:nvSpPr>
          <p:cNvPr id="5" name="Footer Placeholder 4"/>
          <p:cNvSpPr>
            <a:spLocks noGrp="1"/>
          </p:cNvSpPr>
          <p:nvPr>
            <p:ph type="ftr" sz="quarter" idx="11"/>
          </p:nvPr>
        </p:nvSpPr>
        <p:spPr/>
        <p:txBody>
          <a:bodyPr/>
          <a:lstStyle/>
          <a:p>
            <a:endParaRPr lang="fa-I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2608421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E6A2945-0E8F-49BB-A630-77E398CD5E5E}" type="datetimeFigureOut">
              <a:rPr lang="fa-IR" smtClean="0"/>
              <a:t>20/07/1445</a:t>
            </a:fld>
            <a:endParaRPr lang="fa-IR"/>
          </a:p>
        </p:txBody>
      </p:sp>
      <p:sp>
        <p:nvSpPr>
          <p:cNvPr id="6" name="Footer Placeholder 5"/>
          <p:cNvSpPr>
            <a:spLocks noGrp="1"/>
          </p:cNvSpPr>
          <p:nvPr>
            <p:ph type="ftr" sz="quarter" idx="11"/>
          </p:nvPr>
        </p:nvSpPr>
        <p:spPr/>
        <p:txBody>
          <a:bodyPr/>
          <a:lstStyle/>
          <a:p>
            <a:endParaRPr lang="fa-I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73667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E6A2945-0E8F-49BB-A630-77E398CD5E5E}" type="datetimeFigureOut">
              <a:rPr lang="fa-IR" smtClean="0"/>
              <a:t>20/07/1445</a:t>
            </a:fld>
            <a:endParaRPr lang="fa-IR"/>
          </a:p>
        </p:txBody>
      </p:sp>
      <p:sp>
        <p:nvSpPr>
          <p:cNvPr id="8" name="Footer Placeholder 7"/>
          <p:cNvSpPr>
            <a:spLocks noGrp="1"/>
          </p:cNvSpPr>
          <p:nvPr>
            <p:ph type="ftr" sz="quarter" idx="11"/>
          </p:nvPr>
        </p:nvSpPr>
        <p:spPr/>
        <p:txBody>
          <a:bodyPr/>
          <a:lstStyle/>
          <a:p>
            <a:endParaRPr lang="fa-I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2175733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E6A2945-0E8F-49BB-A630-77E398CD5E5E}" type="datetimeFigureOut">
              <a:rPr lang="fa-IR" smtClean="0"/>
              <a:t>20/07/1445</a:t>
            </a:fld>
            <a:endParaRPr lang="fa-IR"/>
          </a:p>
        </p:txBody>
      </p:sp>
      <p:sp>
        <p:nvSpPr>
          <p:cNvPr id="4" name="Footer Placeholder 3"/>
          <p:cNvSpPr>
            <a:spLocks noGrp="1"/>
          </p:cNvSpPr>
          <p:nvPr>
            <p:ph type="ftr" sz="quarter" idx="11"/>
          </p:nvPr>
        </p:nvSpPr>
        <p:spPr/>
        <p:txBody>
          <a:bodyPr/>
          <a:lstStyle/>
          <a:p>
            <a:endParaRPr lang="fa-I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1370360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6A2945-0E8F-49BB-A630-77E398CD5E5E}" type="datetimeFigureOut">
              <a:rPr lang="fa-IR" smtClean="0"/>
              <a:t>20/07/1445</a:t>
            </a:fld>
            <a:endParaRPr lang="fa-IR"/>
          </a:p>
        </p:txBody>
      </p:sp>
      <p:sp>
        <p:nvSpPr>
          <p:cNvPr id="3" name="Footer Placeholder 2"/>
          <p:cNvSpPr>
            <a:spLocks noGrp="1"/>
          </p:cNvSpPr>
          <p:nvPr>
            <p:ph type="ftr" sz="quarter" idx="11"/>
          </p:nvPr>
        </p:nvSpPr>
        <p:spPr/>
        <p:txBody>
          <a:bodyPr/>
          <a:lstStyle/>
          <a:p>
            <a:endParaRPr lang="fa-I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1287064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6A2945-0E8F-49BB-A630-77E398CD5E5E}" type="datetimeFigureOut">
              <a:rPr lang="fa-IR" smtClean="0"/>
              <a:t>20/07/1445</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2191869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E6A2945-0E8F-49BB-A630-77E398CD5E5E}" type="datetimeFigureOut">
              <a:rPr lang="fa-IR" smtClean="0"/>
              <a:t>20/07/1445</a:t>
            </a:fld>
            <a:endParaRPr lang="fa-IR"/>
          </a:p>
        </p:txBody>
      </p:sp>
      <p:sp>
        <p:nvSpPr>
          <p:cNvPr id="6" name="Footer Placeholder 5"/>
          <p:cNvSpPr>
            <a:spLocks noGrp="1"/>
          </p:cNvSpPr>
          <p:nvPr>
            <p:ph type="ftr" sz="quarter" idx="11"/>
          </p:nvPr>
        </p:nvSpPr>
        <p:spPr/>
        <p:txBody>
          <a:bodyPr/>
          <a:lstStyle/>
          <a:p>
            <a:endParaRPr lang="fa-I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EA32F00-DEC4-4204-8DF4-9BC171C98EC5}" type="slidenum">
              <a:rPr lang="fa-IR" smtClean="0"/>
              <a:t>‹#›</a:t>
            </a:fld>
            <a:endParaRPr lang="fa-IR"/>
          </a:p>
        </p:txBody>
      </p:sp>
    </p:spTree>
    <p:extLst>
      <p:ext uri="{BB962C8B-B14F-4D97-AF65-F5344CB8AC3E}">
        <p14:creationId xmlns:p14="http://schemas.microsoft.com/office/powerpoint/2010/main" val="3835911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E6A2945-0E8F-49BB-A630-77E398CD5E5E}" type="datetimeFigureOut">
              <a:rPr lang="fa-IR" smtClean="0"/>
              <a:t>20/07/1445</a:t>
            </a:fld>
            <a:endParaRPr lang="fa-I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EA32F00-DEC4-4204-8DF4-9BC171C98EC5}" type="slidenum">
              <a:rPr lang="fa-IR" smtClean="0"/>
              <a:t>‹#›</a:t>
            </a:fld>
            <a:endParaRPr lang="fa-IR"/>
          </a:p>
        </p:txBody>
      </p:sp>
    </p:spTree>
    <p:extLst>
      <p:ext uri="{BB962C8B-B14F-4D97-AF65-F5344CB8AC3E}">
        <p14:creationId xmlns:p14="http://schemas.microsoft.com/office/powerpoint/2010/main" val="90017149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p:txBody>
          <a:bodyPr/>
          <a:lstStyle/>
          <a:p>
            <a:endParaRPr lang="fa-IR" dirty="0"/>
          </a:p>
        </p:txBody>
      </p:sp>
      <p:sp>
        <p:nvSpPr>
          <p:cNvPr id="4" name="Rectangle 3"/>
          <p:cNvSpPr/>
          <p:nvPr/>
        </p:nvSpPr>
        <p:spPr>
          <a:xfrm>
            <a:off x="1025837" y="1941411"/>
            <a:ext cx="6842707" cy="707886"/>
          </a:xfrm>
          <a:prstGeom prst="rect">
            <a:avLst/>
          </a:prstGeom>
        </p:spPr>
        <p:txBody>
          <a:bodyPr wrap="square">
            <a:spAutoFit/>
          </a:bodyPr>
          <a:lstStyle/>
          <a:p>
            <a:r>
              <a:rPr lang="en-US" sz="4000" dirty="0"/>
              <a:t>CONGENITAL HYPOTHYROIDISM</a:t>
            </a:r>
            <a:endParaRPr lang="fa-IR" sz="4000" dirty="0"/>
          </a:p>
        </p:txBody>
      </p:sp>
    </p:spTree>
    <p:extLst>
      <p:ext uri="{BB962C8B-B14F-4D97-AF65-F5344CB8AC3E}">
        <p14:creationId xmlns:p14="http://schemas.microsoft.com/office/powerpoint/2010/main" val="627251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CENTRAL (SECONDARY) HYPOTHYROIDISM </a:t>
            </a:r>
            <a:endParaRPr lang="fa-IR" dirty="0"/>
          </a:p>
        </p:txBody>
      </p:sp>
      <p:sp>
        <p:nvSpPr>
          <p:cNvPr id="3" name="Content Placeholder 2"/>
          <p:cNvSpPr>
            <a:spLocks noGrp="1"/>
          </p:cNvSpPr>
          <p:nvPr>
            <p:ph idx="1"/>
          </p:nvPr>
        </p:nvSpPr>
        <p:spPr>
          <a:xfrm>
            <a:off x="2225171" y="2086506"/>
            <a:ext cx="8898768" cy="3777622"/>
          </a:xfrm>
        </p:spPr>
        <p:txBody>
          <a:bodyPr/>
          <a:lstStyle/>
          <a:p>
            <a:pPr marL="0" indent="0" algn="l">
              <a:buNone/>
            </a:pPr>
            <a:r>
              <a:rPr lang="en-US" dirty="0"/>
              <a:t>Isolated TSH deficiency </a:t>
            </a:r>
          </a:p>
          <a:p>
            <a:pPr marL="0" indent="0" algn="l">
              <a:buNone/>
            </a:pPr>
            <a:endParaRPr lang="fa-IR" dirty="0"/>
          </a:p>
          <a:p>
            <a:pPr marL="0" indent="0" algn="l">
              <a:buNone/>
            </a:pPr>
            <a:r>
              <a:rPr lang="en-US" dirty="0"/>
              <a:t>Multiple pituitary hormone deficiencies </a:t>
            </a:r>
            <a:endParaRPr lang="fa-IR" dirty="0"/>
          </a:p>
        </p:txBody>
      </p:sp>
    </p:spTree>
    <p:extLst>
      <p:ext uri="{BB962C8B-B14F-4D97-AF65-F5344CB8AC3E}">
        <p14:creationId xmlns:p14="http://schemas.microsoft.com/office/powerpoint/2010/main" val="2774492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0" u="none" strike="noStrike" baseline="0" dirty="0">
                <a:solidFill>
                  <a:srgbClr val="000000"/>
                </a:solidFill>
                <a:latin typeface="Avenir"/>
              </a:rPr>
              <a:t>Clinical Manifestations </a:t>
            </a:r>
            <a:endParaRPr lang="fa-IR" dirty="0"/>
          </a:p>
        </p:txBody>
      </p:sp>
      <p:sp>
        <p:nvSpPr>
          <p:cNvPr id="3" name="Content Placeholder 2"/>
          <p:cNvSpPr>
            <a:spLocks noGrp="1"/>
          </p:cNvSpPr>
          <p:nvPr>
            <p:ph idx="1"/>
          </p:nvPr>
        </p:nvSpPr>
        <p:spPr>
          <a:xfrm>
            <a:off x="1934761" y="2133600"/>
            <a:ext cx="9569851" cy="3777622"/>
          </a:xfrm>
        </p:spPr>
        <p:txBody>
          <a:bodyPr>
            <a:normAutofit/>
          </a:bodyPr>
          <a:lstStyle/>
          <a:p>
            <a:pPr marL="0" indent="0" algn="l">
              <a:buNone/>
            </a:pPr>
            <a:r>
              <a:rPr lang="en-US" dirty="0"/>
              <a:t>most </a:t>
            </a:r>
            <a:r>
              <a:rPr lang="en-US" dirty="0">
                <a:solidFill>
                  <a:srgbClr val="FF0000"/>
                </a:solidFill>
              </a:rPr>
              <a:t>asymptomatic</a:t>
            </a:r>
            <a:r>
              <a:rPr lang="en-US" dirty="0"/>
              <a:t> at birth, even complete agenesis. </a:t>
            </a:r>
            <a:endParaRPr lang="fa-IR" dirty="0"/>
          </a:p>
          <a:p>
            <a:pPr marL="0" indent="0" algn="l">
              <a:buNone/>
            </a:pPr>
            <a:endParaRPr lang="en-US" dirty="0"/>
          </a:p>
          <a:p>
            <a:pPr marL="0" indent="0" algn="l">
              <a:buNone/>
            </a:pPr>
            <a:r>
              <a:rPr lang="en-US" dirty="0" err="1"/>
              <a:t>Birthweight</a:t>
            </a:r>
            <a:r>
              <a:rPr lang="en-US" dirty="0"/>
              <a:t> and length are normal, but head size may be slightly increased because of myxedema of the brain.</a:t>
            </a:r>
            <a:endParaRPr lang="fa-IR" dirty="0"/>
          </a:p>
          <a:p>
            <a:pPr marL="0" indent="0" algn="l">
              <a:buNone/>
            </a:pPr>
            <a:endParaRPr lang="en-US" dirty="0"/>
          </a:p>
          <a:p>
            <a:pPr marL="0" indent="0" algn="l">
              <a:buNone/>
            </a:pPr>
            <a:r>
              <a:rPr lang="en-US" dirty="0"/>
              <a:t> The anterior and posterior fontanels are open widely, (only 3% of normal newborns have a posterior fontanel wider than 0.5 cm).</a:t>
            </a:r>
          </a:p>
          <a:p>
            <a:pPr marL="0" indent="0" algn="l">
              <a:buNone/>
            </a:pPr>
            <a:r>
              <a:rPr lang="en-US" dirty="0"/>
              <a:t> </a:t>
            </a:r>
          </a:p>
          <a:p>
            <a:pPr marL="0" indent="0" algn="l">
              <a:buNone/>
            </a:pPr>
            <a:r>
              <a:rPr lang="en-US" dirty="0"/>
              <a:t>Prolonged jaundice (indirect </a:t>
            </a:r>
            <a:r>
              <a:rPr lang="en-US" dirty="0" err="1"/>
              <a:t>hyperbiliru-binemia</a:t>
            </a:r>
            <a:r>
              <a:rPr lang="en-US" dirty="0"/>
              <a:t>) may be present due to delayed maturation of hepatic </a:t>
            </a:r>
            <a:r>
              <a:rPr lang="en-US" dirty="0" err="1"/>
              <a:t>glucuronide</a:t>
            </a:r>
            <a:r>
              <a:rPr lang="en-US" dirty="0"/>
              <a:t> conjugation</a:t>
            </a:r>
            <a:endParaRPr lang="fa-IR" dirty="0"/>
          </a:p>
        </p:txBody>
      </p:sp>
    </p:spTree>
    <p:extLst>
      <p:ext uri="{BB962C8B-B14F-4D97-AF65-F5344CB8AC3E}">
        <p14:creationId xmlns:p14="http://schemas.microsoft.com/office/powerpoint/2010/main" val="453834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0000"/>
                </a:solidFill>
                <a:latin typeface="Avenir"/>
              </a:rPr>
              <a:t>Clinical Manifestations </a:t>
            </a:r>
            <a:endParaRPr lang="fa-IR" dirty="0"/>
          </a:p>
        </p:txBody>
      </p:sp>
      <p:sp>
        <p:nvSpPr>
          <p:cNvPr id="3" name="Content Placeholder 2"/>
          <p:cNvSpPr>
            <a:spLocks noGrp="1"/>
          </p:cNvSpPr>
          <p:nvPr>
            <p:ph idx="1"/>
          </p:nvPr>
        </p:nvSpPr>
        <p:spPr>
          <a:xfrm>
            <a:off x="1554088" y="1314695"/>
            <a:ext cx="9950524" cy="5337271"/>
          </a:xfrm>
        </p:spPr>
        <p:txBody>
          <a:bodyPr>
            <a:normAutofit/>
          </a:bodyPr>
          <a:lstStyle/>
          <a:p>
            <a:pPr marL="0" lvl="0" indent="0" algn="l">
              <a:buNone/>
            </a:pPr>
            <a:r>
              <a:rPr lang="en-US" sz="2200" dirty="0">
                <a:solidFill>
                  <a:prstClr val="black"/>
                </a:solidFill>
              </a:rPr>
              <a:t> cry little, sleep much, have poor appetites, and are generally sluggish.</a:t>
            </a:r>
          </a:p>
          <a:p>
            <a:pPr marL="0" lvl="0" indent="0" algn="l">
              <a:buNone/>
            </a:pPr>
            <a:r>
              <a:rPr lang="en-US" sz="2200" dirty="0">
                <a:solidFill>
                  <a:prstClr val="black"/>
                </a:solidFill>
              </a:rPr>
              <a:t> Feeding difficulties, and choking spells</a:t>
            </a:r>
          </a:p>
          <a:p>
            <a:pPr marL="0" lvl="0" indent="0" algn="l">
              <a:buNone/>
            </a:pPr>
            <a:r>
              <a:rPr lang="en-US" sz="2200" dirty="0">
                <a:solidFill>
                  <a:prstClr val="black"/>
                </a:solidFill>
              </a:rPr>
              <a:t> Respiratory difficulties, partly caused by </a:t>
            </a:r>
            <a:r>
              <a:rPr lang="en-US" sz="2200" dirty="0" err="1">
                <a:solidFill>
                  <a:prstClr val="black"/>
                </a:solidFill>
              </a:rPr>
              <a:t>macroglossia</a:t>
            </a:r>
            <a:r>
              <a:rPr lang="en-US" sz="2200" dirty="0">
                <a:solidFill>
                  <a:prstClr val="black"/>
                </a:solidFill>
              </a:rPr>
              <a:t>, include apneic episodes, noisy respirations, and nasal obstruction.</a:t>
            </a:r>
          </a:p>
          <a:p>
            <a:pPr marL="0" lvl="0" indent="0" algn="l">
              <a:buNone/>
            </a:pPr>
            <a:r>
              <a:rPr lang="en-US" sz="2200" dirty="0">
                <a:solidFill>
                  <a:prstClr val="black"/>
                </a:solidFill>
              </a:rPr>
              <a:t>Constipation</a:t>
            </a:r>
          </a:p>
          <a:p>
            <a:pPr marL="0" lvl="0" indent="0" algn="l">
              <a:buNone/>
            </a:pPr>
            <a:r>
              <a:rPr lang="en-US" sz="2200" dirty="0">
                <a:solidFill>
                  <a:prstClr val="black"/>
                </a:solidFill>
              </a:rPr>
              <a:t>large umbilical hernia </a:t>
            </a:r>
          </a:p>
          <a:p>
            <a:pPr marL="0" lvl="0" indent="0" algn="l">
              <a:buNone/>
            </a:pPr>
            <a:r>
              <a:rPr lang="en-US" sz="2200" dirty="0">
                <a:solidFill>
                  <a:prstClr val="black"/>
                </a:solidFill>
              </a:rPr>
              <a:t>The temperature may be subnormal (often &lt;35°C/95°F), and the skin may be cold and mottled, particularly on the extremities. </a:t>
            </a:r>
          </a:p>
          <a:p>
            <a:pPr marL="0" lvl="0" indent="0" algn="l">
              <a:buNone/>
            </a:pPr>
            <a:r>
              <a:rPr lang="en-US" sz="2200" dirty="0">
                <a:solidFill>
                  <a:prstClr val="black"/>
                </a:solidFill>
              </a:rPr>
              <a:t>Edema of the genitals and extremities may be present </a:t>
            </a:r>
            <a:endParaRPr lang="fa-IR" sz="2200" dirty="0">
              <a:solidFill>
                <a:prstClr val="black"/>
              </a:solidFill>
            </a:endParaRPr>
          </a:p>
          <a:p>
            <a:pPr algn="l"/>
            <a:endParaRPr lang="fa-IR" dirty="0"/>
          </a:p>
        </p:txBody>
      </p:sp>
    </p:spTree>
    <p:extLst>
      <p:ext uri="{BB962C8B-B14F-4D97-AF65-F5344CB8AC3E}">
        <p14:creationId xmlns:p14="http://schemas.microsoft.com/office/powerpoint/2010/main" val="3594925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Clinical Manifestations </a:t>
            </a:r>
            <a:endParaRPr lang="fa-IR" dirty="0"/>
          </a:p>
        </p:txBody>
      </p:sp>
      <p:sp>
        <p:nvSpPr>
          <p:cNvPr id="3" name="Content Placeholder 2"/>
          <p:cNvSpPr>
            <a:spLocks noGrp="1"/>
          </p:cNvSpPr>
          <p:nvPr>
            <p:ph idx="1"/>
          </p:nvPr>
        </p:nvSpPr>
        <p:spPr/>
        <p:txBody>
          <a:bodyPr/>
          <a:lstStyle/>
          <a:p>
            <a:pPr marL="0" indent="0" algn="l">
              <a:buNone/>
            </a:pPr>
            <a:r>
              <a:rPr lang="en-US" b="0" i="0" u="none" strike="noStrike" baseline="0" dirty="0">
                <a:solidFill>
                  <a:srgbClr val="000000"/>
                </a:solidFill>
                <a:latin typeface="Minion Pro"/>
              </a:rPr>
              <a:t>The pulse is slow, and heart murmurs, cardiomegaly, and asymptomatic pericardial effusion </a:t>
            </a:r>
          </a:p>
          <a:p>
            <a:pPr marL="0" indent="0" algn="l">
              <a:buNone/>
            </a:pPr>
            <a:r>
              <a:rPr lang="en-US" b="0" i="0" u="none" strike="noStrike" baseline="0" dirty="0">
                <a:solidFill>
                  <a:srgbClr val="000000"/>
                </a:solidFill>
                <a:latin typeface="Minion Pro"/>
              </a:rPr>
              <a:t>Macrocytic anemia</a:t>
            </a:r>
          </a:p>
          <a:p>
            <a:pPr marL="0" indent="0" algn="l">
              <a:buNone/>
            </a:pPr>
            <a:r>
              <a:rPr lang="en-US" b="0" i="0" u="none" strike="noStrike" baseline="0" dirty="0">
                <a:solidFill>
                  <a:srgbClr val="000000"/>
                </a:solidFill>
                <a:latin typeface="Minion Pro"/>
              </a:rPr>
              <a:t>. Approximately 10% of infants with congenital hypothyroidism have associated </a:t>
            </a:r>
          </a:p>
          <a:p>
            <a:pPr marL="0" indent="0" algn="l">
              <a:buNone/>
            </a:pPr>
            <a:r>
              <a:rPr lang="en-US" b="0" i="0" u="none" strike="noStrike" baseline="0" dirty="0">
                <a:solidFill>
                  <a:srgbClr val="000000"/>
                </a:solidFill>
                <a:latin typeface="Minion Pro"/>
              </a:rPr>
              <a:t>congenital anomalies. </a:t>
            </a:r>
            <a:r>
              <a:rPr lang="en-US" b="0" i="0" u="none" strike="noStrike" baseline="0" dirty="0">
                <a:solidFill>
                  <a:srgbClr val="FF0000"/>
                </a:solidFill>
                <a:latin typeface="Minion Pro"/>
              </a:rPr>
              <a:t>Cardiac anomalies </a:t>
            </a:r>
            <a:r>
              <a:rPr lang="en-US" b="0" i="0" u="none" strike="noStrike" baseline="0" dirty="0">
                <a:solidFill>
                  <a:srgbClr val="000000"/>
                </a:solidFill>
                <a:latin typeface="Minion Pro"/>
              </a:rPr>
              <a:t>are most common, but anomalies of the</a:t>
            </a:r>
          </a:p>
          <a:p>
            <a:pPr marL="0" indent="0" algn="l">
              <a:buNone/>
            </a:pPr>
            <a:r>
              <a:rPr lang="en-US" b="0" i="0" u="none" strike="noStrike" baseline="0" dirty="0">
                <a:solidFill>
                  <a:srgbClr val="000000"/>
                </a:solidFill>
                <a:latin typeface="Minion Pro"/>
              </a:rPr>
              <a:t> </a:t>
            </a:r>
            <a:r>
              <a:rPr lang="en-US" b="0" i="0" u="none" strike="noStrike" baseline="0" dirty="0">
                <a:solidFill>
                  <a:srgbClr val="FF0000"/>
                </a:solidFill>
                <a:latin typeface="Minion Pro"/>
              </a:rPr>
              <a:t>nervous system </a:t>
            </a:r>
            <a:r>
              <a:rPr lang="en-US" b="0" i="0" u="none" strike="noStrike" baseline="0" dirty="0">
                <a:solidFill>
                  <a:srgbClr val="000000"/>
                </a:solidFill>
                <a:latin typeface="Minion Pro"/>
              </a:rPr>
              <a:t>and </a:t>
            </a:r>
            <a:r>
              <a:rPr lang="en-US" b="0" i="0" u="none" strike="noStrike" baseline="0" dirty="0">
                <a:solidFill>
                  <a:srgbClr val="FF0000"/>
                </a:solidFill>
                <a:latin typeface="Minion Pro"/>
              </a:rPr>
              <a:t>eye </a:t>
            </a:r>
            <a:r>
              <a:rPr lang="en-US" b="0" i="0" u="none" strike="noStrike" baseline="0" dirty="0">
                <a:solidFill>
                  <a:srgbClr val="000000"/>
                </a:solidFill>
                <a:latin typeface="Minion Pro"/>
              </a:rPr>
              <a:t>have also been reported. Infants with congenital hypothyroidism may have associated </a:t>
            </a:r>
            <a:r>
              <a:rPr lang="en-US" b="0" i="0" u="none" strike="noStrike" baseline="0" dirty="0">
                <a:solidFill>
                  <a:srgbClr val="FF0000"/>
                </a:solidFill>
                <a:latin typeface="Minion Pro"/>
              </a:rPr>
              <a:t>hearing loss</a:t>
            </a:r>
            <a:endParaRPr lang="fa-IR" dirty="0">
              <a:solidFill>
                <a:srgbClr val="FF0000"/>
              </a:solidFill>
            </a:endParaRPr>
          </a:p>
        </p:txBody>
      </p:sp>
    </p:spTree>
    <p:extLst>
      <p:ext uri="{BB962C8B-B14F-4D97-AF65-F5344CB8AC3E}">
        <p14:creationId xmlns:p14="http://schemas.microsoft.com/office/powerpoint/2010/main" val="856094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Clinical Manifestations </a:t>
            </a:r>
            <a:endParaRPr lang="fa-IR" dirty="0"/>
          </a:p>
        </p:txBody>
      </p:sp>
      <p:sp>
        <p:nvSpPr>
          <p:cNvPr id="3" name="Content Placeholder 2"/>
          <p:cNvSpPr>
            <a:spLocks noGrp="1"/>
          </p:cNvSpPr>
          <p:nvPr>
            <p:ph idx="1"/>
          </p:nvPr>
        </p:nvSpPr>
        <p:spPr/>
        <p:txBody>
          <a:bodyPr/>
          <a:lstStyle/>
          <a:p>
            <a:pPr marL="0" indent="0" algn="l">
              <a:buNone/>
            </a:pPr>
            <a:r>
              <a:rPr lang="en-US" dirty="0"/>
              <a:t>growth will be stunted, extremities are short, and head size is normal or </a:t>
            </a:r>
          </a:p>
          <a:p>
            <a:pPr marL="0" indent="0" algn="l">
              <a:buNone/>
            </a:pPr>
            <a:r>
              <a:rPr lang="en-US" dirty="0"/>
              <a:t>increased.</a:t>
            </a:r>
          </a:p>
          <a:p>
            <a:pPr marL="0" indent="0" algn="l">
              <a:buNone/>
            </a:pPr>
            <a:r>
              <a:rPr lang="en-US" dirty="0"/>
              <a:t> The anterior fontanel is large and the posterior fontanel may remain open. </a:t>
            </a:r>
          </a:p>
          <a:p>
            <a:pPr marL="0" indent="0" algn="l">
              <a:buNone/>
            </a:pPr>
            <a:r>
              <a:rPr lang="en-US" dirty="0"/>
              <a:t>The eyes appear far apart, and the bridge of the broad nose is depressed.</a:t>
            </a:r>
          </a:p>
          <a:p>
            <a:pPr marL="0" indent="0" algn="l">
              <a:buNone/>
            </a:pPr>
            <a:r>
              <a:rPr lang="en-US" dirty="0"/>
              <a:t> The palpebral fissures are narrow and the eyelids are swollen.</a:t>
            </a:r>
          </a:p>
          <a:p>
            <a:pPr marL="0" indent="0" algn="l">
              <a:buNone/>
            </a:pPr>
            <a:r>
              <a:rPr lang="en-US" dirty="0"/>
              <a:t> The mouth is kept open, and the thick, broad tongue protrudes. </a:t>
            </a:r>
          </a:p>
          <a:p>
            <a:pPr marL="0" indent="0" algn="l">
              <a:buNone/>
            </a:pPr>
            <a:r>
              <a:rPr lang="en-US" dirty="0"/>
              <a:t>Dentition will be delayed.</a:t>
            </a:r>
          </a:p>
          <a:p>
            <a:pPr marL="0" indent="0" algn="l">
              <a:buNone/>
            </a:pPr>
            <a:r>
              <a:rPr lang="en-US" dirty="0"/>
              <a:t> The neck is short and thick, </a:t>
            </a:r>
            <a:endParaRPr lang="fa-IR" dirty="0"/>
          </a:p>
        </p:txBody>
      </p:sp>
    </p:spTree>
    <p:extLst>
      <p:ext uri="{BB962C8B-B14F-4D97-AF65-F5344CB8AC3E}">
        <p14:creationId xmlns:p14="http://schemas.microsoft.com/office/powerpoint/2010/main" val="2993564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Content Placeholder 3"/>
          <p:cNvPicPr>
            <a:picLocks noGrp="1" noChangeAspect="1"/>
          </p:cNvPicPr>
          <p:nvPr>
            <p:ph idx="1"/>
          </p:nvPr>
        </p:nvPicPr>
        <p:blipFill>
          <a:blip r:embed="rId2"/>
          <a:stretch>
            <a:fillRect/>
          </a:stretch>
        </p:blipFill>
        <p:spPr>
          <a:xfrm>
            <a:off x="3893068" y="1244055"/>
            <a:ext cx="5254856" cy="5733641"/>
          </a:xfrm>
          <a:prstGeom prst="rect">
            <a:avLst/>
          </a:prstGeom>
        </p:spPr>
      </p:pic>
    </p:spTree>
    <p:extLst>
      <p:ext uri="{BB962C8B-B14F-4D97-AF65-F5344CB8AC3E}">
        <p14:creationId xmlns:p14="http://schemas.microsoft.com/office/powerpoint/2010/main" val="1387886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0774" y="592715"/>
            <a:ext cx="8911687" cy="1280890"/>
          </a:xfrm>
        </p:spPr>
        <p:txBody>
          <a:bodyPr/>
          <a:lstStyle/>
          <a:p>
            <a:endParaRPr lang="fa-IR"/>
          </a:p>
        </p:txBody>
      </p:sp>
      <p:pic>
        <p:nvPicPr>
          <p:cNvPr id="4" name="Content Placeholder 3"/>
          <p:cNvPicPr>
            <a:picLocks noGrp="1" noChangeAspect="1"/>
          </p:cNvPicPr>
          <p:nvPr>
            <p:ph idx="1"/>
          </p:nvPr>
        </p:nvPicPr>
        <p:blipFill>
          <a:blip r:embed="rId2"/>
          <a:stretch>
            <a:fillRect/>
          </a:stretch>
        </p:blipFill>
        <p:spPr>
          <a:xfrm>
            <a:off x="3186664" y="2700105"/>
            <a:ext cx="6224200" cy="3630055"/>
          </a:xfrm>
          <a:prstGeom prst="rect">
            <a:avLst/>
          </a:prstGeom>
        </p:spPr>
      </p:pic>
    </p:spTree>
    <p:extLst>
      <p:ext uri="{BB962C8B-B14F-4D97-AF65-F5344CB8AC3E}">
        <p14:creationId xmlns:p14="http://schemas.microsoft.com/office/powerpoint/2010/main" val="3930218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Clinical Manifestations </a:t>
            </a:r>
            <a:endParaRPr lang="fa-IR" dirty="0"/>
          </a:p>
        </p:txBody>
      </p:sp>
      <p:sp>
        <p:nvSpPr>
          <p:cNvPr id="3" name="Content Placeholder 2"/>
          <p:cNvSpPr>
            <a:spLocks noGrp="1"/>
          </p:cNvSpPr>
          <p:nvPr>
            <p:ph idx="1"/>
          </p:nvPr>
        </p:nvSpPr>
        <p:spPr>
          <a:xfrm>
            <a:off x="2589212" y="1314695"/>
            <a:ext cx="8915400" cy="5584512"/>
          </a:xfrm>
        </p:spPr>
        <p:txBody>
          <a:bodyPr>
            <a:normAutofit lnSpcReduction="10000"/>
          </a:bodyPr>
          <a:lstStyle/>
          <a:p>
            <a:pPr marL="0" indent="0" algn="l">
              <a:buNone/>
            </a:pPr>
            <a:r>
              <a:rPr lang="en-US" dirty="0"/>
              <a:t>The hands are broad and the fingers are short.</a:t>
            </a:r>
          </a:p>
          <a:p>
            <a:pPr marL="0" indent="0" algn="l">
              <a:buNone/>
            </a:pPr>
            <a:r>
              <a:rPr lang="en-US" dirty="0"/>
              <a:t> The skin is dry and scaly, and there is little perspiration.</a:t>
            </a:r>
          </a:p>
          <a:p>
            <a:pPr marL="0" indent="0" algn="l">
              <a:buNone/>
            </a:pPr>
            <a:r>
              <a:rPr lang="en-US" dirty="0"/>
              <a:t> Myxedema occurs particularly in the skin of the eyelids, the back of the hands, and the external genitalia.</a:t>
            </a:r>
          </a:p>
          <a:p>
            <a:pPr marL="0" indent="0" algn="l">
              <a:buNone/>
            </a:pPr>
            <a:r>
              <a:rPr lang="en-US" dirty="0"/>
              <a:t> The skin shows general pallor with a sallow complexion.</a:t>
            </a:r>
          </a:p>
          <a:p>
            <a:pPr marL="0" indent="0" algn="l">
              <a:buNone/>
            </a:pPr>
            <a:r>
              <a:rPr lang="en-US" dirty="0"/>
              <a:t> </a:t>
            </a:r>
            <a:r>
              <a:rPr lang="en-US" dirty="0" err="1"/>
              <a:t>Carotenemia</a:t>
            </a:r>
            <a:r>
              <a:rPr lang="en-US" dirty="0"/>
              <a:t> can cause a yellow discoloration of the skin, but the </a:t>
            </a:r>
            <a:r>
              <a:rPr lang="en-US" dirty="0" err="1"/>
              <a:t>sclerae</a:t>
            </a:r>
            <a:r>
              <a:rPr lang="en-US" dirty="0"/>
              <a:t> remain white.</a:t>
            </a:r>
          </a:p>
          <a:p>
            <a:pPr marL="0" indent="0" algn="l">
              <a:buNone/>
            </a:pPr>
            <a:r>
              <a:rPr lang="en-US" dirty="0"/>
              <a:t> The scalp is thickened, and the hair is coarse, brittle, and scanty. </a:t>
            </a:r>
          </a:p>
          <a:p>
            <a:pPr marL="0" indent="0" algn="l">
              <a:buNone/>
            </a:pPr>
            <a:r>
              <a:rPr lang="en-US" dirty="0"/>
              <a:t>The hairline reaches far down on the forehead, which usually appears wrinkled, especially when the infant cries.</a:t>
            </a:r>
          </a:p>
          <a:p>
            <a:pPr marL="0" indent="0" algn="l">
              <a:buNone/>
            </a:pPr>
            <a:r>
              <a:rPr lang="en-US" dirty="0"/>
              <a:t> Development is usually delayed.</a:t>
            </a:r>
          </a:p>
          <a:p>
            <a:pPr marL="0" indent="0" algn="l">
              <a:buNone/>
            </a:pPr>
            <a:r>
              <a:rPr lang="en-US" dirty="0"/>
              <a:t> Hypothyroid infants appear lethargic and are late in acquiring gross and fine motor skills.</a:t>
            </a:r>
          </a:p>
          <a:p>
            <a:pPr marL="0" indent="0" algn="l">
              <a:buNone/>
            </a:pPr>
            <a:r>
              <a:rPr lang="en-US" dirty="0"/>
              <a:t> The voice is hoarse, and they do not learn to talk. The degree of physical and intellectual delay increases with age. Sexual maturation may be delayed or even absent </a:t>
            </a:r>
            <a:endParaRPr lang="fa-IR" dirty="0"/>
          </a:p>
        </p:txBody>
      </p:sp>
    </p:spTree>
    <p:extLst>
      <p:ext uri="{BB962C8B-B14F-4D97-AF65-F5344CB8AC3E}">
        <p14:creationId xmlns:p14="http://schemas.microsoft.com/office/powerpoint/2010/main" val="32478327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pic>
        <p:nvPicPr>
          <p:cNvPr id="4" name="Content Placeholder 3"/>
          <p:cNvPicPr>
            <a:picLocks noGrp="1" noChangeAspect="1"/>
          </p:cNvPicPr>
          <p:nvPr>
            <p:ph idx="1"/>
          </p:nvPr>
        </p:nvPicPr>
        <p:blipFill>
          <a:blip r:embed="rId2"/>
          <a:stretch>
            <a:fillRect/>
          </a:stretch>
        </p:blipFill>
        <p:spPr>
          <a:xfrm>
            <a:off x="4093215" y="2240869"/>
            <a:ext cx="4714548" cy="4187402"/>
          </a:xfrm>
          <a:prstGeom prst="rect">
            <a:avLst/>
          </a:prstGeom>
        </p:spPr>
      </p:pic>
    </p:spTree>
    <p:extLst>
      <p:ext uri="{BB962C8B-B14F-4D97-AF65-F5344CB8AC3E}">
        <p14:creationId xmlns:p14="http://schemas.microsoft.com/office/powerpoint/2010/main" val="1511613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علت پيشگيري و غربالگري هيپوتيروئيدي</a:t>
            </a:r>
            <a:r>
              <a:rPr lang="fa-IR" b="1" dirty="0"/>
              <a:t> در</a:t>
            </a:r>
            <a:r>
              <a:rPr lang="ar-SA" b="1" dirty="0"/>
              <a:t> نوزادان</a:t>
            </a:r>
            <a:r>
              <a:rPr lang="fa-IR" dirty="0"/>
              <a:t>:</a:t>
            </a:r>
          </a:p>
        </p:txBody>
      </p:sp>
      <p:sp>
        <p:nvSpPr>
          <p:cNvPr id="3" name="Content Placeholder 2"/>
          <p:cNvSpPr>
            <a:spLocks noGrp="1"/>
          </p:cNvSpPr>
          <p:nvPr>
            <p:ph idx="1"/>
          </p:nvPr>
        </p:nvSpPr>
        <p:spPr/>
        <p:txBody>
          <a:bodyPr>
            <a:normAutofit fontScale="77500" lnSpcReduction="20000"/>
          </a:bodyPr>
          <a:lstStyle/>
          <a:p>
            <a:pPr marL="0" indent="0">
              <a:buNone/>
            </a:pPr>
            <a:r>
              <a:rPr lang="fa-IR" dirty="0"/>
              <a:t>1.	قبل از دوران غربالگري سيستماتيك، شيوع هيپوتيروئيدي دائمي نوزادان كه براساس يافته هاي باليني كشف مي شدند از 1مورد درهر 5.000 تا 10.000 تولد متغير بود. بعد ازشروع غربالگري هيپوتيروئيدي نوزادان مشخص گرديدكه ميزان بروز بيماري 1 در 4000-3000 تولد است كه حاكي ازميزان بروز بالاي بيماري در جهان مي باشد.</a:t>
            </a:r>
          </a:p>
          <a:p>
            <a:pPr marL="0" indent="0">
              <a:buNone/>
            </a:pPr>
            <a:r>
              <a:rPr lang="fa-IR" dirty="0"/>
              <a:t>2.	به دليل كم و غير اختصاصي بودن علائم و نشانه هاي هيپوتيروئيدي نوزادان در اوايل دوران شيرخوارگي و نوزادي، در اغلب موارد تشخيص بيماري با تأخير صورت مي گيرد.</a:t>
            </a:r>
          </a:p>
          <a:p>
            <a:pPr marL="0" indent="0">
              <a:buNone/>
            </a:pPr>
            <a:r>
              <a:rPr lang="fa-IR" dirty="0"/>
              <a:t>3.	شناسايي و درمان با تأخيربيماري باعوارض جبران ناپذيرمغزي بويژه كاهش ضريب هوشي درمبتلايان همراه است. </a:t>
            </a:r>
          </a:p>
          <a:p>
            <a:pPr marL="0" indent="0">
              <a:buNone/>
            </a:pPr>
            <a:r>
              <a:rPr lang="fa-IR" dirty="0"/>
              <a:t>4.	در صورت شناسايي و درمان بموقع بيماري ، كه در برنامه هاي غربالگري كاملا ممكن بوده است ، از عوارض بيماري پيشگيري بعمل مي آيد. </a:t>
            </a:r>
          </a:p>
          <a:p>
            <a:pPr marL="0" indent="0">
              <a:buNone/>
            </a:pPr>
            <a:r>
              <a:rPr lang="fa-IR" dirty="0"/>
              <a:t>5.	آزمون هاي غربالگري در دسترس مي باشند و از حساسيت و اختصاصيت بالايي برخوردار هستند. </a:t>
            </a:r>
          </a:p>
          <a:p>
            <a:pPr marL="0" indent="0">
              <a:buNone/>
            </a:pPr>
            <a:r>
              <a:rPr lang="fa-IR" dirty="0"/>
              <a:t>6.	درمان بيماري براحتي امكان پذير است و نياز به اقدامات بيمارستاني و پر هزينه ندارد.  درمان هيپوتيروئيدي نوزادان در صورتي كه بموقع آغاز شود كاملا موثر است.</a:t>
            </a:r>
          </a:p>
          <a:p>
            <a:pPr marL="0" indent="0">
              <a:buNone/>
            </a:pPr>
            <a:r>
              <a:rPr lang="fa-IR" dirty="0"/>
              <a:t>7.	كليه مطالعات انجام شده در جهان نشان مي دهند كه غربالگري كم كاري مادرزادي تيروئيد، ايمن، موثر، و سودمند است.  نسبت هزينه به سود  اين برنامه از 7 تا 11 به 1در جهان و در مطالعه كشوري 8/7 به 1 گزارش شده است.</a:t>
            </a:r>
          </a:p>
        </p:txBody>
      </p:sp>
    </p:spTree>
    <p:extLst>
      <p:ext uri="{BB962C8B-B14F-4D97-AF65-F5344CB8AC3E}">
        <p14:creationId xmlns:p14="http://schemas.microsoft.com/office/powerpoint/2010/main" val="1148015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THYROID PHYSIOLOGY</a:t>
            </a:r>
            <a:endParaRPr lang="fa-IR" dirty="0"/>
          </a:p>
        </p:txBody>
      </p:sp>
      <p:sp>
        <p:nvSpPr>
          <p:cNvPr id="3" name="Content Placeholder 2"/>
          <p:cNvSpPr>
            <a:spLocks noGrp="1"/>
          </p:cNvSpPr>
          <p:nvPr>
            <p:ph idx="1"/>
          </p:nvPr>
        </p:nvSpPr>
        <p:spPr/>
        <p:txBody>
          <a:bodyPr>
            <a:normAutofit/>
          </a:bodyPr>
          <a:lstStyle/>
          <a:p>
            <a:pPr marL="0" indent="0" algn="l">
              <a:buNone/>
            </a:pPr>
            <a:r>
              <a:rPr lang="en-US" dirty="0"/>
              <a:t>In adults, the thyroid secretes approximately 85 </a:t>
            </a:r>
            <a:r>
              <a:rPr lang="en-US" dirty="0" err="1"/>
              <a:t>μg</a:t>
            </a:r>
            <a:r>
              <a:rPr lang="en-US" dirty="0"/>
              <a:t> of T4 and 6-7 </a:t>
            </a:r>
            <a:r>
              <a:rPr lang="en-US" dirty="0" err="1"/>
              <a:t>μg</a:t>
            </a:r>
            <a:endParaRPr lang="en-US" dirty="0"/>
          </a:p>
          <a:p>
            <a:pPr marL="0" indent="0" algn="l">
              <a:buNone/>
            </a:pPr>
            <a:r>
              <a:rPr lang="en-US" dirty="0"/>
              <a:t>of T3 daily. T3 is the physiologically active thyroid hormone</a:t>
            </a:r>
            <a:endParaRPr lang="fa-IR" dirty="0"/>
          </a:p>
          <a:p>
            <a:pPr marL="0" indent="0" algn="l">
              <a:buNone/>
            </a:pPr>
            <a:endParaRPr lang="en-US" dirty="0"/>
          </a:p>
          <a:p>
            <a:pPr marL="0" indent="0" algn="l">
              <a:buNone/>
            </a:pPr>
            <a:r>
              <a:rPr lang="en-US" dirty="0"/>
              <a:t>20% of circulating T3 is secreted by the thyroid</a:t>
            </a:r>
          </a:p>
          <a:p>
            <a:pPr marL="0" indent="0" algn="l">
              <a:buNone/>
            </a:pPr>
            <a:r>
              <a:rPr lang="en-US" dirty="0"/>
              <a:t>the remainder is produced by </a:t>
            </a:r>
            <a:r>
              <a:rPr lang="en-US" dirty="0" err="1"/>
              <a:t>deiodination</a:t>
            </a:r>
            <a:r>
              <a:rPr lang="en-US" dirty="0"/>
              <a:t> of T4 in </a:t>
            </a:r>
            <a:r>
              <a:rPr lang="en-US" dirty="0" err="1"/>
              <a:t>extrathyroidal</a:t>
            </a:r>
            <a:r>
              <a:rPr lang="en-US" dirty="0"/>
              <a:t> tissues</a:t>
            </a:r>
          </a:p>
          <a:p>
            <a:pPr marL="0" indent="0" algn="l">
              <a:buNone/>
            </a:pPr>
            <a:r>
              <a:rPr lang="en-US" dirty="0" err="1"/>
              <a:t>iodotyrosine</a:t>
            </a:r>
            <a:r>
              <a:rPr lang="en-US" dirty="0"/>
              <a:t> </a:t>
            </a:r>
            <a:r>
              <a:rPr lang="en-US" dirty="0" err="1"/>
              <a:t>deiodinases</a:t>
            </a:r>
            <a:r>
              <a:rPr lang="en-US" dirty="0"/>
              <a:t> (types 1 and 2).</a:t>
            </a:r>
            <a:endParaRPr lang="fa-IR" dirty="0"/>
          </a:p>
          <a:p>
            <a:pPr marL="0" indent="0" algn="l">
              <a:buNone/>
            </a:pPr>
            <a:endParaRPr lang="en-US" dirty="0"/>
          </a:p>
        </p:txBody>
      </p:sp>
    </p:spTree>
    <p:extLst>
      <p:ext uri="{BB962C8B-B14F-4D97-AF65-F5344CB8AC3E}">
        <p14:creationId xmlns:p14="http://schemas.microsoft.com/office/powerpoint/2010/main" val="3465158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روند اجرايي برنامه كشوري غربالگري بيماري كم كاري تيروييد نوزادان در ايران</a:t>
            </a:r>
          </a:p>
        </p:txBody>
      </p:sp>
      <p:sp>
        <p:nvSpPr>
          <p:cNvPr id="3" name="Content Placeholder 2"/>
          <p:cNvSpPr>
            <a:spLocks noGrp="1"/>
          </p:cNvSpPr>
          <p:nvPr>
            <p:ph idx="1"/>
          </p:nvPr>
        </p:nvSpPr>
        <p:spPr/>
        <p:txBody>
          <a:bodyPr/>
          <a:lstStyle/>
          <a:p>
            <a:r>
              <a:rPr lang="fa-IR" dirty="0"/>
              <a:t>آموزش مادران باردار در دوران بارداري و به خصوص در سه ماهه سوم </a:t>
            </a:r>
          </a:p>
          <a:p>
            <a:r>
              <a:rPr lang="fa-IR" dirty="0"/>
              <a:t>تشويق و راهنمايي مادران براي انجام غربالگري نوزادانشان در زمان بستري در بخش زايمان و يا در زمان مرخص شدن از بيمارستان و يا زايشگاه</a:t>
            </a:r>
          </a:p>
          <a:p>
            <a:r>
              <a:rPr lang="fa-IR" dirty="0"/>
              <a:t>– نمونه گيري در روز هاي-3-5تولد</a:t>
            </a:r>
          </a:p>
          <a:p>
            <a:r>
              <a:rPr lang="fa-IR" dirty="0"/>
              <a:t>نمونه گيري از كليه نوزادان بستري در بيمارستان ها بر اساس دستورالعمل كشوري برنامه </a:t>
            </a:r>
          </a:p>
          <a:p>
            <a:r>
              <a:rPr lang="fa-IR" dirty="0"/>
              <a:t>(نمونه گيري از پاشنه پاي نوزاد بر كاغذ فيلتر ( 903 </a:t>
            </a:r>
          </a:p>
          <a:p>
            <a:r>
              <a:rPr lang="fa-IR" dirty="0"/>
              <a:t>خشك كردن كاغذ فيلتر حاوي لكه خوني بر اساس دستورالعمل كشوري</a:t>
            </a:r>
          </a:p>
        </p:txBody>
      </p:sp>
    </p:spTree>
    <p:extLst>
      <p:ext uri="{BB962C8B-B14F-4D97-AF65-F5344CB8AC3E}">
        <p14:creationId xmlns:p14="http://schemas.microsoft.com/office/powerpoint/2010/main" val="14774707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t>برنامه غربالگری</a:t>
            </a:r>
          </a:p>
        </p:txBody>
      </p:sp>
      <p:sp>
        <p:nvSpPr>
          <p:cNvPr id="3" name="Content Placeholder 2"/>
          <p:cNvSpPr>
            <a:spLocks noGrp="1"/>
          </p:cNvSpPr>
          <p:nvPr>
            <p:ph idx="1"/>
          </p:nvPr>
        </p:nvSpPr>
        <p:spPr/>
        <p:txBody>
          <a:bodyPr>
            <a:normAutofit fontScale="70000" lnSpcReduction="20000"/>
          </a:bodyPr>
          <a:lstStyle/>
          <a:p>
            <a:r>
              <a:rPr lang="fa-IR" dirty="0"/>
              <a:t>ارسال كاغذ فيلتر حاوي لكه خوني توسط پست پيشتاز (در اكثر نقاط كشور) از مراكز نمونهگيري به آزمايشگاه غربالگري </a:t>
            </a:r>
          </a:p>
          <a:p>
            <a:r>
              <a:rPr lang="fa-IR" dirty="0"/>
              <a:t>نوزادان مستقر در مركز استان</a:t>
            </a:r>
          </a:p>
          <a:p>
            <a:r>
              <a:rPr lang="fa-IR" dirty="0"/>
              <a:t>سنجش غلظت </a:t>
            </a:r>
            <a:r>
              <a:rPr lang="en-US" dirty="0"/>
              <a:t>TSH</a:t>
            </a:r>
            <a:r>
              <a:rPr lang="fa-IR" dirty="0"/>
              <a:t>در نمونه خون پاشنه پا بر كاغذ فيلتر (به عنوان آزمون اوليه غربالگري) در آزمايشگاه </a:t>
            </a:r>
          </a:p>
          <a:p>
            <a:r>
              <a:rPr lang="fa-IR" dirty="0"/>
              <a:t>فراخوان فوري موارد مشكوك </a:t>
            </a:r>
          </a:p>
          <a:p>
            <a:r>
              <a:rPr lang="fa-IR" dirty="0"/>
              <a:t>راهنمايي والدين نوزادان مشكوك به آزمايشگاههاي منتخب براي انجام آزمايش سرمي و تاييد و يا رد ابتلا به بيماري </a:t>
            </a:r>
          </a:p>
          <a:p>
            <a:r>
              <a:rPr lang="fa-IR" dirty="0"/>
              <a:t>شروع سريع درمان جايگزيني با قرص لووتيروكسين توسط فوكال پوينت برنامه و يا اولين پزشك در دسترس براي نوزاد </a:t>
            </a:r>
          </a:p>
          <a:p>
            <a:r>
              <a:rPr lang="fa-IR" dirty="0"/>
              <a:t>بيمار</a:t>
            </a:r>
          </a:p>
          <a:p>
            <a:r>
              <a:rPr lang="fa-IR" dirty="0"/>
              <a:t>معرفي به پزشك فوكال پوينت شهرستاني (در صورتي كه شروع درمان توسط ايشان صورت نگرفته است) </a:t>
            </a:r>
          </a:p>
          <a:p>
            <a:r>
              <a:rPr lang="fa-IR" dirty="0"/>
              <a:t>انجام آزمايشها و اقدامات اتيولوژيك در صورت امكان (مشروط بر اين كه موجب فوت وقت و تاخير در شروع درمان بيماران </a:t>
            </a:r>
          </a:p>
          <a:p>
            <a:r>
              <a:rPr lang="fa-IR" dirty="0"/>
              <a:t>نشود)</a:t>
            </a:r>
          </a:p>
          <a:p>
            <a:r>
              <a:rPr lang="fa-IR" dirty="0"/>
              <a:t>مراقبت دراز مدت از نوزاد مبتلا بر اساس دستورالعمل كشوري</a:t>
            </a:r>
          </a:p>
        </p:txBody>
      </p:sp>
    </p:spTree>
    <p:extLst>
      <p:ext uri="{BB962C8B-B14F-4D97-AF65-F5344CB8AC3E}">
        <p14:creationId xmlns:p14="http://schemas.microsoft.com/office/powerpoint/2010/main" val="3283866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موارد غربالگري مجدد از پاشنه پا در نوزادان</a:t>
            </a:r>
          </a:p>
        </p:txBody>
      </p:sp>
      <p:sp>
        <p:nvSpPr>
          <p:cNvPr id="3" name="Content Placeholder 2"/>
          <p:cNvSpPr>
            <a:spLocks noGrp="1"/>
          </p:cNvSpPr>
          <p:nvPr>
            <p:ph idx="1"/>
          </p:nvPr>
        </p:nvSpPr>
        <p:spPr>
          <a:xfrm>
            <a:off x="2404762" y="1373562"/>
            <a:ext cx="8915400" cy="5349044"/>
          </a:xfrm>
        </p:spPr>
        <p:txBody>
          <a:bodyPr/>
          <a:lstStyle/>
          <a:p>
            <a:r>
              <a:rPr lang="fa-IR" dirty="0"/>
              <a:t>نوزادان نارس (تكرار غربالگري از پاشنه پا در هفته هاي ٢ و ٦ و ١٠ تولد) </a:t>
            </a:r>
          </a:p>
          <a:p>
            <a:r>
              <a:rPr lang="fa-IR" dirty="0"/>
              <a:t>نوزادان با وزن كم تر از ٢٥٠٠ گرم </a:t>
            </a:r>
          </a:p>
          <a:p>
            <a:r>
              <a:rPr lang="fa-IR" dirty="0"/>
              <a:t>نوزادان با وزن بيش تر از ٤٠٠٠ گرم </a:t>
            </a:r>
          </a:p>
          <a:p>
            <a:r>
              <a:rPr lang="fa-IR" dirty="0"/>
              <a:t>دو و چندقلوها </a:t>
            </a:r>
          </a:p>
          <a:p>
            <a:r>
              <a:rPr lang="fa-IR" dirty="0"/>
              <a:t>(نوزادان بستري و يا با سابقه بستري در بيمارستان (هر بخش از بيمارستان </a:t>
            </a:r>
          </a:p>
          <a:p>
            <a:r>
              <a:rPr lang="fa-IR" dirty="0"/>
              <a:t>نوزادان با سابقه دريافت و يا تعويض خون </a:t>
            </a:r>
          </a:p>
          <a:p>
            <a:r>
              <a:rPr lang="fa-IR" dirty="0"/>
              <a:t>نوزاداني كه داروهاي خاص مصرف كرده اند: مثل دوپامين، تركيبات كورتني و ... </a:t>
            </a:r>
          </a:p>
          <a:p>
            <a:r>
              <a:rPr lang="fa-IR" dirty="0"/>
              <a:t>نوزاداني كه نتيجه آزمون غربالگري آنان (نتايج آزمون اوليه بین 5-9بوده</a:t>
            </a:r>
          </a:p>
          <a:p>
            <a:r>
              <a:rPr lang="fa-IR" dirty="0"/>
              <a:t>نوزاداني كه نمونه غربالگري آنان (كاغذ فيلتر حاوي لكه خون از پاشنه پا)، توسط آزمايشگاه غربالگري نامناسب بوده</a:t>
            </a:r>
          </a:p>
        </p:txBody>
      </p:sp>
    </p:spTree>
    <p:extLst>
      <p:ext uri="{BB962C8B-B14F-4D97-AF65-F5344CB8AC3E}">
        <p14:creationId xmlns:p14="http://schemas.microsoft.com/office/powerpoint/2010/main" val="2713016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6638" y="667279"/>
            <a:ext cx="8911687" cy="1280890"/>
          </a:xfrm>
        </p:spPr>
        <p:txBody>
          <a:bodyPr/>
          <a:lstStyle/>
          <a:p>
            <a:r>
              <a:rPr lang="fa-IR" dirty="0"/>
              <a:t>ارزيابي و روش برخورد با نتايج مختلف غربالگري (نتايج آزمون اوليه </a:t>
            </a:r>
            <a:r>
              <a:rPr lang="en-US" dirty="0" err="1"/>
              <a:t>tsh</a:t>
            </a:r>
            <a:r>
              <a:rPr lang="fa-IR" dirty="0"/>
              <a:t>بر كاغذ فيلتر</a:t>
            </a:r>
          </a:p>
        </p:txBody>
      </p:sp>
      <p:sp>
        <p:nvSpPr>
          <p:cNvPr id="3" name="Content Placeholder 2"/>
          <p:cNvSpPr>
            <a:spLocks noGrp="1"/>
          </p:cNvSpPr>
          <p:nvPr>
            <p:ph idx="1"/>
          </p:nvPr>
        </p:nvSpPr>
        <p:spPr>
          <a:xfrm>
            <a:off x="1526616" y="1905000"/>
            <a:ext cx="9981709" cy="4952999"/>
          </a:xfrm>
        </p:spPr>
        <p:txBody>
          <a:bodyPr/>
          <a:lstStyle/>
          <a:p>
            <a:r>
              <a:rPr lang="fa-IR" dirty="0"/>
              <a:t>3-7 روزگی کمتر از 5 طبیعی</a:t>
            </a:r>
          </a:p>
          <a:p>
            <a:r>
              <a:rPr lang="fa-IR" dirty="0"/>
              <a:t>-3-7 روزگی بین 5-9/9  درخواست از والدين براي انجام غربالگري مجدد در هفته دوم تولد</a:t>
            </a:r>
          </a:p>
          <a:p>
            <a:pPr marL="0" indent="0">
              <a:buNone/>
            </a:pPr>
            <a:r>
              <a:rPr lang="fa-IR" dirty="0"/>
              <a:t>- غربالگري نوبت دوم از پاشنه پا بر كاغذ فيلتر :</a:t>
            </a:r>
          </a:p>
          <a:p>
            <a:pPr marL="0" indent="0">
              <a:buNone/>
            </a:pPr>
            <a:r>
              <a:rPr lang="fa-IR" dirty="0"/>
              <a:t>کمتر از 5 طبیعی</a:t>
            </a:r>
          </a:p>
          <a:p>
            <a:pPr marL="0" indent="0">
              <a:buNone/>
            </a:pPr>
            <a:r>
              <a:rPr lang="en-US" dirty="0"/>
              <a:t>، </a:t>
            </a:r>
            <a:r>
              <a:rPr lang="fa-IR" dirty="0"/>
              <a:t>مساوي و يا بيش از ٥: براي انجام آزمايش هاي تاييد تشخيص ( 4</a:t>
            </a:r>
            <a:r>
              <a:rPr lang="en-US" dirty="0"/>
              <a:t>t</a:t>
            </a:r>
            <a:r>
              <a:rPr lang="fa-IR" dirty="0"/>
              <a:t>- </a:t>
            </a:r>
            <a:r>
              <a:rPr lang="en-US" dirty="0"/>
              <a:t>TSH –t3ru</a:t>
            </a:r>
          </a:p>
          <a:p>
            <a:pPr marL="0" indent="0">
              <a:buNone/>
            </a:pPr>
            <a:r>
              <a:rPr lang="fa-IR" dirty="0"/>
              <a:t>به آزمايشگاه منتخب شهرستان فرستاده شود. </a:t>
            </a:r>
          </a:p>
          <a:p>
            <a:pPr marL="0" indent="0">
              <a:buNone/>
            </a:pPr>
            <a:r>
              <a:rPr lang="en-US" dirty="0"/>
              <a:t>- </a:t>
            </a:r>
            <a:r>
              <a:rPr lang="fa-IR" dirty="0"/>
              <a:t>ويزيت توسط پزشك پس از دريافت جواب آزمايشات تاييد تشخيص</a:t>
            </a:r>
          </a:p>
          <a:p>
            <a:pPr marL="0" indent="0">
              <a:buNone/>
            </a:pPr>
            <a:r>
              <a:rPr lang="fa-IR" dirty="0"/>
              <a:t>- در صورت ابتلا به بيماري، شروع درمان بر اساس دستورالعمل كشوري برنامه</a:t>
            </a:r>
          </a:p>
        </p:txBody>
      </p:sp>
    </p:spTree>
    <p:extLst>
      <p:ext uri="{BB962C8B-B14F-4D97-AF65-F5344CB8AC3E}">
        <p14:creationId xmlns:p14="http://schemas.microsoft.com/office/powerpoint/2010/main" val="4779769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ارزيابي و روش برخورد با نتايج مختلف غربالگري (نتايج آزمون اوليه </a:t>
            </a:r>
            <a:r>
              <a:rPr lang="en-US" dirty="0" err="1"/>
              <a:t>tsh</a:t>
            </a:r>
            <a:r>
              <a:rPr lang="fa-IR" dirty="0"/>
              <a:t>بر كاغذ فيلتر</a:t>
            </a:r>
          </a:p>
        </p:txBody>
      </p:sp>
      <p:sp>
        <p:nvSpPr>
          <p:cNvPr id="3" name="Content Placeholder 2"/>
          <p:cNvSpPr>
            <a:spLocks noGrp="1"/>
          </p:cNvSpPr>
          <p:nvPr>
            <p:ph idx="1"/>
          </p:nvPr>
        </p:nvSpPr>
        <p:spPr>
          <a:xfrm>
            <a:off x="2589212" y="2133600"/>
            <a:ext cx="8915400" cy="4757758"/>
          </a:xfrm>
        </p:spPr>
        <p:txBody>
          <a:bodyPr/>
          <a:lstStyle/>
          <a:p>
            <a:r>
              <a:rPr lang="fa-IR" dirty="0"/>
              <a:t>3-7روزگی:10-19/9</a:t>
            </a:r>
          </a:p>
          <a:p>
            <a:pPr marL="0" indent="0">
              <a:buNone/>
            </a:pPr>
            <a:r>
              <a:rPr lang="fa-IR" dirty="0"/>
              <a:t>فراخوان نوزاد مشكوك</a:t>
            </a:r>
          </a:p>
          <a:p>
            <a:pPr marL="0" indent="0">
              <a:buNone/>
            </a:pPr>
            <a:r>
              <a:rPr lang="fa-IR" dirty="0"/>
              <a:t>در سن ٢ هفتگي (</a:t>
            </a:r>
            <a:r>
              <a:rPr lang="en-US" dirty="0"/>
              <a:t>TSH </a:t>
            </a:r>
            <a:r>
              <a:rPr lang="fa-IR" dirty="0"/>
              <a:t>و</a:t>
            </a:r>
            <a:r>
              <a:rPr lang="en-US" dirty="0"/>
              <a:t>T3RU ،T </a:t>
            </a:r>
            <a:r>
              <a:rPr lang="fa-IR" dirty="0"/>
              <a:t>و/يا 4 </a:t>
            </a:r>
            <a:r>
              <a:rPr lang="en-US" dirty="0"/>
              <a:t>Free T - </a:t>
            </a:r>
            <a:r>
              <a:rPr lang="fa-IR" dirty="0"/>
              <a:t>انجام آزمايشهاي تاييد تشخيص ( 4</a:t>
            </a:r>
          </a:p>
          <a:p>
            <a:pPr marL="0" indent="0">
              <a:buNone/>
            </a:pPr>
            <a:r>
              <a:rPr lang="fa-IR" dirty="0"/>
              <a:t>نوزاد</a:t>
            </a:r>
          </a:p>
          <a:p>
            <a:pPr marL="0" indent="0">
              <a:buNone/>
            </a:pPr>
            <a:r>
              <a:rPr lang="fa-IR" dirty="0"/>
              <a:t>- ويزيت توسط پزشك پس از دريافت جواب آزمايشات تاييد تشخيص</a:t>
            </a:r>
          </a:p>
          <a:p>
            <a:pPr marL="0" indent="0">
              <a:buNone/>
            </a:pPr>
            <a:r>
              <a:rPr lang="fa-IR" dirty="0"/>
              <a:t>در صورت ابتلا به بيماري، شروع درمان بر اساس دستورالعمل كشوري برنامه</a:t>
            </a:r>
          </a:p>
        </p:txBody>
      </p:sp>
    </p:spTree>
    <p:extLst>
      <p:ext uri="{BB962C8B-B14F-4D97-AF65-F5344CB8AC3E}">
        <p14:creationId xmlns:p14="http://schemas.microsoft.com/office/powerpoint/2010/main" val="33581611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ارزيابي و روش برخورد با نتايج مختلف غربالگري (نتايج آزمون اوليه </a:t>
            </a:r>
            <a:r>
              <a:rPr lang="en-US" dirty="0" err="1"/>
              <a:t>tsh</a:t>
            </a:r>
            <a:r>
              <a:rPr lang="fa-IR" dirty="0"/>
              <a:t>بر كاغذ فيلتر</a:t>
            </a:r>
          </a:p>
        </p:txBody>
      </p:sp>
      <p:sp>
        <p:nvSpPr>
          <p:cNvPr id="3" name="Content Placeholder 2"/>
          <p:cNvSpPr>
            <a:spLocks noGrp="1"/>
          </p:cNvSpPr>
          <p:nvPr>
            <p:ph idx="1"/>
          </p:nvPr>
        </p:nvSpPr>
        <p:spPr/>
        <p:txBody>
          <a:bodyPr/>
          <a:lstStyle/>
          <a:p>
            <a:r>
              <a:rPr lang="fa-IR" dirty="0"/>
              <a:t>3-7 روزگی:بیش از 20</a:t>
            </a:r>
          </a:p>
          <a:p>
            <a:r>
              <a:rPr lang="fa-IR" dirty="0"/>
              <a:t>فراخوان نوزاد مشكوك</a:t>
            </a:r>
          </a:p>
          <a:p>
            <a:r>
              <a:rPr lang="fa-IR" dirty="0"/>
              <a:t>و </a:t>
            </a:r>
            <a:r>
              <a:rPr lang="en-US" dirty="0"/>
              <a:t>T3RU ،T </a:t>
            </a:r>
            <a:r>
              <a:rPr lang="fa-IR" dirty="0"/>
              <a:t>و/يا 4 </a:t>
            </a:r>
            <a:r>
              <a:rPr lang="en-US" dirty="0"/>
              <a:t>Free T - </a:t>
            </a:r>
            <a:r>
              <a:rPr lang="fa-IR" dirty="0"/>
              <a:t>اخذ نمونه وريدي براي انجام آزمايش هاي تاييد تشخيص ( 4</a:t>
            </a:r>
          </a:p>
          <a:p>
            <a:r>
              <a:rPr lang="fa-IR" dirty="0"/>
              <a:t>(</a:t>
            </a:r>
            <a:r>
              <a:rPr lang="en-US" dirty="0"/>
              <a:t>TSH</a:t>
            </a:r>
          </a:p>
          <a:p>
            <a:r>
              <a:rPr lang="en-US" dirty="0"/>
              <a:t>- </a:t>
            </a:r>
            <a:r>
              <a:rPr lang="fa-IR" dirty="0"/>
              <a:t>شروع درمان جايگزيني بر اساس دستورالعمل كشوري توسط پزشك</a:t>
            </a:r>
          </a:p>
          <a:p>
            <a:r>
              <a:rPr lang="fa-IR" dirty="0"/>
              <a:t>- پس از دريافت جواب آزمايشات تاييد تشخيص:</a:t>
            </a:r>
          </a:p>
          <a:p>
            <a:r>
              <a:rPr lang="fa-IR" dirty="0"/>
              <a:t>- در صورت ابتلا به بيماري، ادامه درمان بر اساس دستورالعمل</a:t>
            </a:r>
          </a:p>
          <a:p>
            <a:r>
              <a:rPr lang="fa-IR" dirty="0"/>
              <a:t>- در صورت عدم ابتلا به بيماري، قطع درمان و پيگيري</a:t>
            </a:r>
          </a:p>
        </p:txBody>
      </p:sp>
    </p:spTree>
    <p:extLst>
      <p:ext uri="{BB962C8B-B14F-4D97-AF65-F5344CB8AC3E}">
        <p14:creationId xmlns:p14="http://schemas.microsoft.com/office/powerpoint/2010/main" val="21934565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ارزيابي و روش برخورد با نتايج مختلف غربالگري (نتايج آزمون اوليه </a:t>
            </a:r>
            <a:r>
              <a:rPr lang="en-US" dirty="0" err="1"/>
              <a:t>tsh</a:t>
            </a:r>
            <a:r>
              <a:rPr lang="fa-IR" dirty="0"/>
              <a:t>بر كاغذ فيلتر</a:t>
            </a:r>
          </a:p>
        </p:txBody>
      </p:sp>
      <p:sp>
        <p:nvSpPr>
          <p:cNvPr id="3" name="Content Placeholder 2"/>
          <p:cNvSpPr>
            <a:spLocks noGrp="1"/>
          </p:cNvSpPr>
          <p:nvPr>
            <p:ph idx="1"/>
          </p:nvPr>
        </p:nvSpPr>
        <p:spPr/>
        <p:txBody>
          <a:bodyPr/>
          <a:lstStyle/>
          <a:p>
            <a:r>
              <a:rPr lang="fa-IR" dirty="0"/>
              <a:t>8-90روزگی :بیش از 4</a:t>
            </a:r>
          </a:p>
          <a:p>
            <a:r>
              <a:rPr lang="fa-IR" dirty="0"/>
              <a:t>فراخوان نوزاد مشكوك</a:t>
            </a:r>
          </a:p>
          <a:p>
            <a:r>
              <a:rPr lang="fa-IR" dirty="0"/>
              <a:t>در اسرع وقت (</a:t>
            </a:r>
            <a:r>
              <a:rPr lang="en-US" dirty="0"/>
              <a:t>TSH </a:t>
            </a:r>
            <a:r>
              <a:rPr lang="fa-IR" dirty="0"/>
              <a:t>و </a:t>
            </a:r>
            <a:r>
              <a:rPr lang="en-US" dirty="0"/>
              <a:t>T3RU, T </a:t>
            </a:r>
            <a:r>
              <a:rPr lang="fa-IR" dirty="0"/>
              <a:t>و/يا 4 </a:t>
            </a:r>
            <a:r>
              <a:rPr lang="en-US" dirty="0"/>
              <a:t>Free T - </a:t>
            </a:r>
            <a:r>
              <a:rPr lang="fa-IR" dirty="0"/>
              <a:t>انجام آزمايش هاي تاييد تشخيص ( 4</a:t>
            </a:r>
          </a:p>
          <a:p>
            <a:r>
              <a:rPr lang="fa-IR" dirty="0"/>
              <a:t>- ويزيت توسط پزشك پس از دريافت جواب آزمايشات تاييد تشخيص</a:t>
            </a:r>
          </a:p>
          <a:p>
            <a:r>
              <a:rPr lang="fa-IR" dirty="0"/>
              <a:t>- در صورت ابتلا به بيماري، شروع درمان بر اساس دستورالعمل كشوري برنامه</a:t>
            </a:r>
          </a:p>
        </p:txBody>
      </p:sp>
    </p:spTree>
    <p:extLst>
      <p:ext uri="{BB962C8B-B14F-4D97-AF65-F5344CB8AC3E}">
        <p14:creationId xmlns:p14="http://schemas.microsoft.com/office/powerpoint/2010/main" val="1249610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THYROID PHYSIOLOGY</a:t>
            </a:r>
            <a:endParaRPr lang="fa-IR" dirty="0"/>
          </a:p>
        </p:txBody>
      </p:sp>
      <p:sp>
        <p:nvSpPr>
          <p:cNvPr id="3" name="Content Placeholder 2"/>
          <p:cNvSpPr>
            <a:spLocks noGrp="1"/>
          </p:cNvSpPr>
          <p:nvPr>
            <p:ph idx="1"/>
          </p:nvPr>
        </p:nvSpPr>
        <p:spPr>
          <a:xfrm>
            <a:off x="2589212" y="2172844"/>
            <a:ext cx="8915400" cy="3777622"/>
          </a:xfrm>
        </p:spPr>
        <p:txBody>
          <a:bodyPr/>
          <a:lstStyle/>
          <a:p>
            <a:pPr marL="0" indent="0" algn="l">
              <a:buNone/>
            </a:pPr>
            <a:r>
              <a:rPr lang="en-US" dirty="0"/>
              <a:t>Thyroid hormones;</a:t>
            </a:r>
            <a:endParaRPr lang="fa-IR" dirty="0"/>
          </a:p>
          <a:p>
            <a:pPr marL="0" indent="0" algn="l">
              <a:buNone/>
            </a:pPr>
            <a:endParaRPr lang="en-US" dirty="0"/>
          </a:p>
          <a:p>
            <a:pPr marL="0" indent="0" algn="l">
              <a:buNone/>
            </a:pPr>
            <a:r>
              <a:rPr lang="en-US" dirty="0"/>
              <a:t> increase oxygen consumption,</a:t>
            </a:r>
            <a:endParaRPr lang="fa-IR" dirty="0"/>
          </a:p>
          <a:p>
            <a:pPr marL="0" indent="0" algn="l">
              <a:buNone/>
            </a:pPr>
            <a:endParaRPr lang="en-US" dirty="0"/>
          </a:p>
          <a:p>
            <a:pPr marL="0" indent="0" algn="l">
              <a:buNone/>
            </a:pPr>
            <a:r>
              <a:rPr lang="en-US" dirty="0"/>
              <a:t> stimulate protein synthesis,</a:t>
            </a:r>
            <a:endParaRPr lang="fa-IR" dirty="0"/>
          </a:p>
          <a:p>
            <a:pPr marL="0" indent="0" algn="l">
              <a:buNone/>
            </a:pPr>
            <a:endParaRPr lang="en-US" dirty="0"/>
          </a:p>
          <a:p>
            <a:pPr marL="0" indent="0" algn="l">
              <a:buNone/>
            </a:pPr>
            <a:r>
              <a:rPr lang="en-US" dirty="0"/>
              <a:t>influence growth and differentiation,</a:t>
            </a:r>
          </a:p>
          <a:p>
            <a:pPr marL="0" indent="0" algn="l">
              <a:buNone/>
            </a:pPr>
            <a:endParaRPr lang="en-US" dirty="0"/>
          </a:p>
          <a:p>
            <a:pPr marL="0" indent="0" algn="l">
              <a:buNone/>
            </a:pPr>
            <a:r>
              <a:rPr lang="en-US" dirty="0"/>
              <a:t>affect carbohydrate, lipid, and vitamin metabolism</a:t>
            </a:r>
            <a:endParaRPr lang="fa-IR" dirty="0"/>
          </a:p>
        </p:txBody>
      </p:sp>
    </p:spTree>
    <p:extLst>
      <p:ext uri="{BB962C8B-B14F-4D97-AF65-F5344CB8AC3E}">
        <p14:creationId xmlns:p14="http://schemas.microsoft.com/office/powerpoint/2010/main" val="3263693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p:txBody>
          <a:bodyPr>
            <a:normAutofit fontScale="92500" lnSpcReduction="20000"/>
          </a:bodyPr>
          <a:lstStyle/>
          <a:p>
            <a:pPr marL="0" indent="0" algn="l">
              <a:buNone/>
            </a:pPr>
            <a:r>
              <a:rPr lang="en-US" dirty="0"/>
              <a:t>Approximately </a:t>
            </a:r>
            <a:r>
              <a:rPr lang="en-US" b="1" u="sng" dirty="0"/>
              <a:t>70%</a:t>
            </a:r>
            <a:r>
              <a:rPr lang="en-US" dirty="0"/>
              <a:t> of circulating T4 is bound to </a:t>
            </a:r>
            <a:r>
              <a:rPr lang="en-US" dirty="0" err="1"/>
              <a:t>thyroxine</a:t>
            </a:r>
            <a:r>
              <a:rPr lang="en-US" dirty="0"/>
              <a:t>-binding</a:t>
            </a:r>
          </a:p>
          <a:p>
            <a:pPr marL="0" indent="0" algn="l">
              <a:buNone/>
            </a:pPr>
            <a:r>
              <a:rPr lang="en-US" dirty="0"/>
              <a:t>globulin (TBG)</a:t>
            </a:r>
          </a:p>
          <a:p>
            <a:pPr marL="0" indent="0" algn="l">
              <a:buNone/>
            </a:pPr>
            <a:r>
              <a:rPr lang="en-US" dirty="0"/>
              <a:t>most of the remainder is bound to albumin and </a:t>
            </a:r>
            <a:r>
              <a:rPr lang="en-US" dirty="0" err="1"/>
              <a:t>prealbumin</a:t>
            </a:r>
            <a:endParaRPr lang="en-US" dirty="0"/>
          </a:p>
          <a:p>
            <a:pPr marL="0" indent="0" algn="l">
              <a:buNone/>
            </a:pPr>
            <a:r>
              <a:rPr lang="en-US" dirty="0"/>
              <a:t>  </a:t>
            </a:r>
          </a:p>
          <a:p>
            <a:pPr marL="0" indent="0" algn="l">
              <a:buNone/>
            </a:pPr>
            <a:r>
              <a:rPr lang="en-US" dirty="0">
                <a:solidFill>
                  <a:srgbClr val="FF0000"/>
                </a:solidFill>
              </a:rPr>
              <a:t>0.03% </a:t>
            </a:r>
            <a:r>
              <a:rPr lang="en-US" dirty="0"/>
              <a:t>of serum T4 is free</a:t>
            </a:r>
            <a:r>
              <a:rPr lang="fa-IR" dirty="0"/>
              <a:t>   </a:t>
            </a:r>
            <a:endParaRPr lang="en-US" dirty="0"/>
          </a:p>
          <a:p>
            <a:pPr marL="0" indent="0" algn="l">
              <a:buNone/>
            </a:pPr>
            <a:r>
              <a:rPr lang="en-US" b="1" i="1" u="sng" dirty="0"/>
              <a:t>50%</a:t>
            </a:r>
            <a:r>
              <a:rPr lang="en-US" dirty="0"/>
              <a:t> of circulating T3</a:t>
            </a:r>
          </a:p>
          <a:p>
            <a:pPr marL="0" indent="0" algn="l">
              <a:buNone/>
            </a:pPr>
            <a:r>
              <a:rPr lang="en-US" dirty="0"/>
              <a:t>is bound to TBG and 50% is bound to albumin,</a:t>
            </a:r>
          </a:p>
          <a:p>
            <a:pPr marL="0" indent="0" algn="l">
              <a:buNone/>
            </a:pPr>
            <a:r>
              <a:rPr lang="en-US" dirty="0">
                <a:solidFill>
                  <a:srgbClr val="FF0000"/>
                </a:solidFill>
              </a:rPr>
              <a:t>0.3% </a:t>
            </a:r>
            <a:r>
              <a:rPr lang="en-US" dirty="0"/>
              <a:t>of T3 is free</a:t>
            </a:r>
          </a:p>
          <a:p>
            <a:pPr marL="0" indent="0" algn="l">
              <a:buNone/>
            </a:pPr>
            <a:r>
              <a:rPr lang="en-US" dirty="0"/>
              <a:t>Because the concentration or binding of TBG</a:t>
            </a:r>
          </a:p>
          <a:p>
            <a:pPr marL="0" indent="0" algn="l">
              <a:buNone/>
            </a:pPr>
            <a:r>
              <a:rPr lang="en-US" dirty="0"/>
              <a:t>is altered in many clinical circumstances, its status must be considered</a:t>
            </a:r>
          </a:p>
          <a:p>
            <a:pPr marL="0" indent="0" algn="l">
              <a:buNone/>
            </a:pPr>
            <a:r>
              <a:rPr lang="en-US" dirty="0"/>
              <a:t>when interpreting total T4 or T3 levels.</a:t>
            </a:r>
            <a:endParaRPr lang="fa-IR" dirty="0"/>
          </a:p>
        </p:txBody>
      </p:sp>
    </p:spTree>
    <p:extLst>
      <p:ext uri="{BB962C8B-B14F-4D97-AF65-F5344CB8AC3E}">
        <p14:creationId xmlns:p14="http://schemas.microsoft.com/office/powerpoint/2010/main" val="3463388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Epidemiology</a:t>
            </a:r>
            <a:endParaRPr lang="fa-IR" dirty="0"/>
          </a:p>
        </p:txBody>
      </p:sp>
      <p:sp>
        <p:nvSpPr>
          <p:cNvPr id="3" name="Content Placeholder 2"/>
          <p:cNvSpPr>
            <a:spLocks noGrp="1"/>
          </p:cNvSpPr>
          <p:nvPr>
            <p:ph idx="1"/>
          </p:nvPr>
        </p:nvSpPr>
        <p:spPr>
          <a:xfrm>
            <a:off x="1910280" y="1423271"/>
            <a:ext cx="8915400" cy="5322881"/>
          </a:xfrm>
        </p:spPr>
        <p:txBody>
          <a:bodyPr>
            <a:normAutofit lnSpcReduction="10000"/>
          </a:bodyPr>
          <a:lstStyle/>
          <a:p>
            <a:pPr marL="0" indent="0" algn="l">
              <a:buNone/>
            </a:pPr>
            <a:r>
              <a:rPr lang="en-US" dirty="0"/>
              <a:t>The incidence of congenital hypothyroidism reported at </a:t>
            </a:r>
            <a:r>
              <a:rPr lang="en-US" dirty="0">
                <a:solidFill>
                  <a:srgbClr val="FF0000"/>
                </a:solidFill>
              </a:rPr>
              <a:t>1 in 4,000 </a:t>
            </a:r>
            <a:r>
              <a:rPr lang="en-US" dirty="0"/>
              <a:t>Over the</a:t>
            </a:r>
          </a:p>
          <a:p>
            <a:pPr marL="0" indent="0" algn="l">
              <a:buNone/>
            </a:pPr>
            <a:endParaRPr lang="en-US" dirty="0"/>
          </a:p>
          <a:p>
            <a:pPr marL="0" indent="0" algn="l">
              <a:buNone/>
            </a:pPr>
            <a:r>
              <a:rPr lang="en-US" dirty="0"/>
              <a:t> past few decades</a:t>
            </a:r>
          </a:p>
          <a:p>
            <a:pPr marL="0" indent="0" algn="l">
              <a:buNone/>
            </a:pPr>
            <a:endParaRPr lang="en-US" dirty="0"/>
          </a:p>
          <a:p>
            <a:pPr marL="0" indent="0" algn="l">
              <a:buNone/>
            </a:pPr>
            <a:r>
              <a:rPr lang="en-US" dirty="0"/>
              <a:t>has increased to about </a:t>
            </a:r>
            <a:r>
              <a:rPr lang="en-US" dirty="0">
                <a:solidFill>
                  <a:srgbClr val="FF0000"/>
                </a:solidFill>
              </a:rPr>
              <a:t>1 in 2,000</a:t>
            </a:r>
            <a:r>
              <a:rPr lang="en-US" dirty="0"/>
              <a:t>, primarily because more stringent</a:t>
            </a:r>
            <a:endParaRPr lang="fa-IR" dirty="0"/>
          </a:p>
          <a:p>
            <a:pPr marL="0" indent="0" algn="l">
              <a:buNone/>
            </a:pPr>
            <a:endParaRPr lang="en-US" dirty="0"/>
          </a:p>
          <a:p>
            <a:pPr marL="0" indent="0" algn="l">
              <a:buNone/>
            </a:pPr>
            <a:r>
              <a:rPr lang="en-US" dirty="0"/>
              <a:t>screening algorithms have resulted in the detection of milder cases of</a:t>
            </a:r>
          </a:p>
          <a:p>
            <a:pPr marL="0" indent="0" algn="l">
              <a:buNone/>
            </a:pPr>
            <a:r>
              <a:rPr lang="en-US" dirty="0"/>
              <a:t>hypothyroidism.</a:t>
            </a:r>
            <a:endParaRPr lang="fa-IR" dirty="0"/>
          </a:p>
          <a:p>
            <a:pPr marL="0" indent="0" algn="l">
              <a:buNone/>
            </a:pPr>
            <a:endParaRPr lang="en-US" dirty="0"/>
          </a:p>
          <a:p>
            <a:pPr marL="0" indent="0" algn="l">
              <a:buNone/>
            </a:pPr>
            <a:r>
              <a:rPr lang="en-US" dirty="0"/>
              <a:t> Studies from the United States report that the incidence</a:t>
            </a:r>
            <a:endParaRPr lang="fa-IR" dirty="0"/>
          </a:p>
          <a:p>
            <a:pPr marL="0" indent="0" algn="l">
              <a:buNone/>
            </a:pPr>
            <a:endParaRPr lang="en-US" dirty="0"/>
          </a:p>
          <a:p>
            <a:pPr marL="0" indent="0" algn="l">
              <a:buNone/>
            </a:pPr>
            <a:r>
              <a:rPr lang="en-US" dirty="0"/>
              <a:t>is lower in African Americans and higher in Asian Americans and</a:t>
            </a:r>
            <a:endParaRPr lang="fa-IR" dirty="0"/>
          </a:p>
          <a:p>
            <a:pPr marL="0" indent="0" algn="l">
              <a:buNone/>
            </a:pPr>
            <a:endParaRPr lang="en-US" dirty="0"/>
          </a:p>
          <a:p>
            <a:pPr marL="0" indent="0" algn="l">
              <a:buNone/>
            </a:pPr>
            <a:r>
              <a:rPr lang="en-US" dirty="0"/>
              <a:t>Pacific Islanders, Hispanics, and Native Americans</a:t>
            </a:r>
            <a:endParaRPr lang="fa-IR" dirty="0"/>
          </a:p>
        </p:txBody>
      </p:sp>
      <p:sp>
        <p:nvSpPr>
          <p:cNvPr id="4" name="Rectangle 3"/>
          <p:cNvSpPr/>
          <p:nvPr/>
        </p:nvSpPr>
        <p:spPr>
          <a:xfrm>
            <a:off x="6639194" y="3244334"/>
            <a:ext cx="184730" cy="369332"/>
          </a:xfrm>
          <a:prstGeom prst="rect">
            <a:avLst/>
          </a:prstGeom>
        </p:spPr>
        <p:txBody>
          <a:bodyPr wrap="none">
            <a:spAutoFit/>
          </a:bodyPr>
          <a:lstStyle/>
          <a:p>
            <a:endParaRPr lang="fa-IR" dirty="0"/>
          </a:p>
        </p:txBody>
      </p:sp>
    </p:spTree>
    <p:extLst>
      <p:ext uri="{BB962C8B-B14F-4D97-AF65-F5344CB8AC3E}">
        <p14:creationId xmlns:p14="http://schemas.microsoft.com/office/powerpoint/2010/main" val="539601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PRIMARY HYPOTHYROIDISM</a:t>
            </a:r>
            <a:endParaRPr lang="fa-IR" dirty="0"/>
          </a:p>
        </p:txBody>
      </p:sp>
      <p:sp>
        <p:nvSpPr>
          <p:cNvPr id="3" name="Content Placeholder 2"/>
          <p:cNvSpPr>
            <a:spLocks noGrp="1"/>
          </p:cNvSpPr>
          <p:nvPr>
            <p:ph idx="1"/>
          </p:nvPr>
        </p:nvSpPr>
        <p:spPr>
          <a:xfrm>
            <a:off x="1804319" y="1905000"/>
            <a:ext cx="8915400" cy="4684174"/>
          </a:xfrm>
        </p:spPr>
        <p:txBody>
          <a:bodyPr/>
          <a:lstStyle/>
          <a:p>
            <a:pPr marL="0" indent="0" algn="l">
              <a:buNone/>
            </a:pPr>
            <a:r>
              <a:rPr lang="en-US" dirty="0"/>
              <a:t>Defect of thyroid development </a:t>
            </a:r>
            <a:r>
              <a:rPr lang="en-US" b="1" dirty="0"/>
              <a:t>(</a:t>
            </a:r>
            <a:r>
              <a:rPr lang="en-US" b="1" dirty="0" err="1"/>
              <a:t>dysgenesis</a:t>
            </a:r>
            <a:r>
              <a:rPr lang="en-US" b="1" dirty="0"/>
              <a:t>)</a:t>
            </a:r>
          </a:p>
          <a:p>
            <a:pPr marL="0" indent="0" algn="l">
              <a:buNone/>
            </a:pPr>
            <a:endParaRPr lang="en-US" b="1" dirty="0"/>
          </a:p>
          <a:p>
            <a:pPr marL="0" indent="0" algn="l">
              <a:buNone/>
            </a:pPr>
            <a:r>
              <a:rPr lang="en-US" dirty="0"/>
              <a:t>Defects in </a:t>
            </a:r>
            <a:r>
              <a:rPr lang="en-US" dirty="0" err="1"/>
              <a:t>Thyrotropin</a:t>
            </a:r>
            <a:r>
              <a:rPr lang="en-US" dirty="0"/>
              <a:t> (TSH) responsiveness</a:t>
            </a:r>
          </a:p>
          <a:p>
            <a:pPr marL="0" indent="0" algn="l">
              <a:buNone/>
            </a:pPr>
            <a:endParaRPr lang="en-US" dirty="0"/>
          </a:p>
          <a:p>
            <a:pPr marL="0" indent="0" algn="l">
              <a:buNone/>
            </a:pPr>
            <a:r>
              <a:rPr lang="en-US" dirty="0"/>
              <a:t>Defect in thyroid hormone synthesis </a:t>
            </a:r>
            <a:r>
              <a:rPr lang="en-US" b="1" dirty="0"/>
              <a:t>(</a:t>
            </a:r>
            <a:r>
              <a:rPr lang="en-US" b="1" dirty="0" err="1"/>
              <a:t>dyshormonogenesis</a:t>
            </a:r>
            <a:r>
              <a:rPr lang="en-US" b="1" dirty="0"/>
              <a:t>)</a:t>
            </a:r>
            <a:endParaRPr lang="fa-IR" b="1" dirty="0"/>
          </a:p>
          <a:p>
            <a:pPr marL="0" indent="0" algn="l">
              <a:buNone/>
            </a:pPr>
            <a:endParaRPr lang="fa-IR" dirty="0"/>
          </a:p>
          <a:p>
            <a:pPr marL="0" indent="0" algn="l">
              <a:buNone/>
            </a:pPr>
            <a:r>
              <a:rPr lang="en-US" dirty="0"/>
              <a:t>Iodine deficiency </a:t>
            </a:r>
            <a:r>
              <a:rPr lang="en-US" b="1" dirty="0"/>
              <a:t>(endemic goiter) </a:t>
            </a:r>
          </a:p>
          <a:p>
            <a:pPr marL="0" indent="0" algn="l">
              <a:buNone/>
            </a:pPr>
            <a:endParaRPr lang="fa-IR" dirty="0"/>
          </a:p>
          <a:p>
            <a:pPr marL="0" indent="0" algn="l">
              <a:buNone/>
            </a:pPr>
            <a:r>
              <a:rPr lang="en-US" dirty="0"/>
              <a:t>Iodine excess</a:t>
            </a:r>
            <a:endParaRPr lang="fa-IR" dirty="0"/>
          </a:p>
          <a:p>
            <a:pPr marL="0" indent="0" algn="l">
              <a:buNone/>
            </a:pPr>
            <a:endParaRPr lang="en-US" dirty="0"/>
          </a:p>
          <a:p>
            <a:pPr marL="0" indent="0" algn="l">
              <a:buNone/>
            </a:pPr>
            <a:r>
              <a:rPr lang="en-US" dirty="0"/>
              <a:t>Maternal medications</a:t>
            </a:r>
            <a:endParaRPr lang="fa-IR" dirty="0"/>
          </a:p>
        </p:txBody>
      </p:sp>
    </p:spTree>
    <p:extLst>
      <p:ext uri="{BB962C8B-B14F-4D97-AF65-F5344CB8AC3E}">
        <p14:creationId xmlns:p14="http://schemas.microsoft.com/office/powerpoint/2010/main" val="4115562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Etiology</a:t>
            </a:r>
            <a:endParaRPr lang="fa-IR" dirty="0"/>
          </a:p>
        </p:txBody>
      </p:sp>
      <p:sp>
        <p:nvSpPr>
          <p:cNvPr id="3" name="Content Placeholder 2"/>
          <p:cNvSpPr>
            <a:spLocks noGrp="1"/>
          </p:cNvSpPr>
          <p:nvPr>
            <p:ph idx="1"/>
          </p:nvPr>
        </p:nvSpPr>
        <p:spPr>
          <a:xfrm>
            <a:off x="1283300" y="1361788"/>
            <a:ext cx="10221312" cy="4545509"/>
          </a:xfrm>
        </p:spPr>
        <p:txBody>
          <a:bodyPr>
            <a:normAutofit/>
          </a:bodyPr>
          <a:lstStyle/>
          <a:p>
            <a:pPr marL="0" indent="0" algn="l">
              <a:buNone/>
            </a:pPr>
            <a:r>
              <a:rPr lang="en-US" dirty="0">
                <a:solidFill>
                  <a:srgbClr val="FF0000"/>
                </a:solidFill>
              </a:rPr>
              <a:t>Primary Hypothyroidism  </a:t>
            </a:r>
          </a:p>
          <a:p>
            <a:pPr marL="0" indent="0" algn="l">
              <a:buNone/>
            </a:pPr>
            <a:r>
              <a:rPr lang="en-US" dirty="0">
                <a:solidFill>
                  <a:srgbClr val="FF0000"/>
                </a:solidFill>
              </a:rPr>
              <a:t>        </a:t>
            </a:r>
          </a:p>
          <a:p>
            <a:pPr marL="0" indent="0" algn="l">
              <a:buNone/>
            </a:pPr>
            <a:r>
              <a:rPr lang="en-US" b="1" u="sng" dirty="0"/>
              <a:t>Thyroid </a:t>
            </a:r>
            <a:r>
              <a:rPr lang="en-US" b="1" u="sng" dirty="0" err="1"/>
              <a:t>Dysgenesis</a:t>
            </a:r>
            <a:endParaRPr lang="fa-IR" b="1" u="sng" dirty="0"/>
          </a:p>
          <a:p>
            <a:pPr marL="0" indent="0" algn="l">
              <a:buNone/>
            </a:pPr>
            <a:endParaRPr lang="en-US" b="1" u="sng" dirty="0"/>
          </a:p>
          <a:p>
            <a:pPr marL="0" indent="0" algn="l">
              <a:buNone/>
            </a:pPr>
            <a:r>
              <a:rPr lang="en-US" dirty="0"/>
              <a:t>most common cause of permanent congenital hypothyroidism,</a:t>
            </a:r>
          </a:p>
          <a:p>
            <a:pPr marL="0" indent="0" algn="l">
              <a:buNone/>
            </a:pPr>
            <a:endParaRPr lang="en-US" dirty="0"/>
          </a:p>
          <a:p>
            <a:pPr marL="0" indent="0" algn="l">
              <a:buNone/>
            </a:pPr>
            <a:r>
              <a:rPr lang="en-US" dirty="0"/>
              <a:t> accounting for </a:t>
            </a:r>
            <a:r>
              <a:rPr lang="en-US" dirty="0">
                <a:solidFill>
                  <a:srgbClr val="FF0000"/>
                </a:solidFill>
              </a:rPr>
              <a:t>80–85%</a:t>
            </a:r>
            <a:r>
              <a:rPr lang="en-US" dirty="0"/>
              <a:t> of cases</a:t>
            </a:r>
            <a:endParaRPr lang="fa-IR" dirty="0"/>
          </a:p>
          <a:p>
            <a:pPr marL="0" indent="0" algn="l">
              <a:buNone/>
            </a:pPr>
            <a:endParaRPr lang="en-US" dirty="0"/>
          </a:p>
          <a:p>
            <a:pPr marL="0" indent="0" algn="l">
              <a:buNone/>
            </a:pPr>
            <a:r>
              <a:rPr lang="en-US" dirty="0"/>
              <a:t>In approximately </a:t>
            </a:r>
            <a:r>
              <a:rPr lang="en-US" u="sng" dirty="0"/>
              <a:t>33%</a:t>
            </a:r>
            <a:r>
              <a:rPr lang="en-US" dirty="0"/>
              <a:t> of cases </a:t>
            </a:r>
            <a:r>
              <a:rPr lang="en-US" b="1" i="1" dirty="0"/>
              <a:t>agenesis</a:t>
            </a:r>
            <a:r>
              <a:rPr lang="en-US" dirty="0"/>
              <a:t>.</a:t>
            </a:r>
            <a:endParaRPr lang="fa-IR" dirty="0"/>
          </a:p>
          <a:p>
            <a:pPr marL="0" indent="0" algn="l">
              <a:buNone/>
            </a:pPr>
            <a:endParaRPr lang="en-US" dirty="0"/>
          </a:p>
          <a:p>
            <a:pPr marL="0" indent="0" algn="l">
              <a:buNone/>
            </a:pPr>
            <a:r>
              <a:rPr lang="en-US" dirty="0"/>
              <a:t> In the other 66% of infants, </a:t>
            </a:r>
            <a:r>
              <a:rPr lang="en-US" b="1" dirty="0"/>
              <a:t>hypoplasia</a:t>
            </a:r>
            <a:r>
              <a:rPr lang="en-US" dirty="0"/>
              <a:t> or ectopic</a:t>
            </a:r>
          </a:p>
        </p:txBody>
      </p:sp>
    </p:spTree>
    <p:extLst>
      <p:ext uri="{BB962C8B-B14F-4D97-AF65-F5344CB8AC3E}">
        <p14:creationId xmlns:p14="http://schemas.microsoft.com/office/powerpoint/2010/main" val="259586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a:t>Defect in thyroid hormone synthesis </a:t>
            </a:r>
            <a:r>
              <a:rPr lang="en-US" b="1" dirty="0"/>
              <a:t>(</a:t>
            </a:r>
            <a:r>
              <a:rPr lang="en-US" b="1" dirty="0" err="1"/>
              <a:t>dyshormonogenesis</a:t>
            </a:r>
            <a:r>
              <a:rPr lang="en-US" b="1" dirty="0"/>
              <a:t>)</a:t>
            </a:r>
            <a:endParaRPr lang="fa-IR" b="1" dirty="0"/>
          </a:p>
        </p:txBody>
      </p:sp>
      <p:sp>
        <p:nvSpPr>
          <p:cNvPr id="3" name="Content Placeholder 2"/>
          <p:cNvSpPr>
            <a:spLocks noGrp="1"/>
          </p:cNvSpPr>
          <p:nvPr>
            <p:ph idx="1"/>
          </p:nvPr>
        </p:nvSpPr>
        <p:spPr/>
        <p:txBody>
          <a:bodyPr>
            <a:normAutofit/>
          </a:bodyPr>
          <a:lstStyle/>
          <a:p>
            <a:pPr marL="0" indent="0" algn="l">
              <a:buNone/>
            </a:pPr>
            <a:r>
              <a:rPr lang="en-US" dirty="0"/>
              <a:t>Defective iodide uptake into follicular cell: </a:t>
            </a:r>
          </a:p>
          <a:p>
            <a:pPr marL="0" indent="0" algn="l">
              <a:buNone/>
            </a:pPr>
            <a:r>
              <a:rPr lang="en-US" dirty="0"/>
              <a:t>• Defective iodide transport from follicular cell into colloid:</a:t>
            </a:r>
          </a:p>
          <a:p>
            <a:pPr marL="0" indent="0" algn="l">
              <a:buNone/>
            </a:pPr>
            <a:r>
              <a:rPr lang="en-US" dirty="0" err="1"/>
              <a:t>Pendred</a:t>
            </a:r>
            <a:r>
              <a:rPr lang="en-US" dirty="0"/>
              <a:t> syndrome (SLC26A4)</a:t>
            </a:r>
          </a:p>
          <a:p>
            <a:pPr marL="0" indent="0" algn="l">
              <a:buNone/>
            </a:pPr>
            <a:r>
              <a:rPr lang="en-US" dirty="0"/>
              <a:t>• Iodide </a:t>
            </a:r>
            <a:r>
              <a:rPr lang="en-US" dirty="0" err="1"/>
              <a:t>organification</a:t>
            </a:r>
            <a:r>
              <a:rPr lang="en-US" dirty="0"/>
              <a:t> defects: </a:t>
            </a:r>
            <a:r>
              <a:rPr lang="en-US" dirty="0" err="1"/>
              <a:t>thyroperoxidase</a:t>
            </a:r>
            <a:r>
              <a:rPr lang="en-US" dirty="0"/>
              <a:t> (TPO), dual</a:t>
            </a:r>
          </a:p>
          <a:p>
            <a:pPr marL="0" indent="0" algn="l">
              <a:buNone/>
            </a:pPr>
            <a:r>
              <a:rPr lang="en-US" dirty="0"/>
              <a:t>oxidase 2 (DUOX2), dual oxidase maturation factor 2 (DUOXA2)</a:t>
            </a:r>
          </a:p>
          <a:p>
            <a:pPr marL="0" indent="0" algn="l">
              <a:buNone/>
            </a:pPr>
            <a:r>
              <a:rPr lang="en-US" dirty="0"/>
              <a:t>• Thyroglobulin synthesis defect: thyroglobulin (TG)</a:t>
            </a:r>
          </a:p>
          <a:p>
            <a:pPr marL="0" indent="0" algn="l">
              <a:buNone/>
            </a:pPr>
            <a:r>
              <a:rPr lang="en-US" dirty="0"/>
              <a:t>• </a:t>
            </a:r>
            <a:r>
              <a:rPr lang="en-US" dirty="0" err="1"/>
              <a:t>Deiodination</a:t>
            </a:r>
            <a:r>
              <a:rPr lang="en-US" dirty="0"/>
              <a:t> defect: </a:t>
            </a:r>
            <a:r>
              <a:rPr lang="en-US" dirty="0" err="1"/>
              <a:t>iodotyrosine</a:t>
            </a:r>
            <a:r>
              <a:rPr lang="en-US" dirty="0"/>
              <a:t> </a:t>
            </a:r>
            <a:r>
              <a:rPr lang="en-US" dirty="0" err="1"/>
              <a:t>deiodinase</a:t>
            </a:r>
            <a:r>
              <a:rPr lang="en-US" dirty="0"/>
              <a:t> (IYD)</a:t>
            </a:r>
          </a:p>
          <a:p>
            <a:pPr marL="0" indent="0" algn="l">
              <a:buNone/>
            </a:pPr>
            <a:r>
              <a:rPr lang="en-US" dirty="0"/>
              <a:t>• Thyroid hormone transport defect: </a:t>
            </a:r>
            <a:r>
              <a:rPr lang="en-US" dirty="0" err="1"/>
              <a:t>monocarboxylate</a:t>
            </a:r>
            <a:r>
              <a:rPr lang="en-US" dirty="0"/>
              <a:t> transporter</a:t>
            </a:r>
          </a:p>
          <a:p>
            <a:pPr marL="0" indent="0" algn="l">
              <a:buNone/>
            </a:pPr>
            <a:r>
              <a:rPr lang="en-US" dirty="0"/>
              <a:t>8 (SLC16A2)—X-linked</a:t>
            </a:r>
            <a:endParaRPr lang="fa-IR" dirty="0"/>
          </a:p>
        </p:txBody>
      </p:sp>
    </p:spTree>
    <p:extLst>
      <p:ext uri="{BB962C8B-B14F-4D97-AF65-F5344CB8AC3E}">
        <p14:creationId xmlns:p14="http://schemas.microsoft.com/office/powerpoint/2010/main" val="368542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Pendred</a:t>
            </a:r>
            <a:r>
              <a:rPr lang="en-US" dirty="0"/>
              <a:t> syndrome </a:t>
            </a:r>
            <a:endParaRPr lang="fa-IR" dirty="0"/>
          </a:p>
        </p:txBody>
      </p:sp>
      <p:sp>
        <p:nvSpPr>
          <p:cNvPr id="3" name="Content Placeholder 2"/>
          <p:cNvSpPr>
            <a:spLocks noGrp="1"/>
          </p:cNvSpPr>
          <p:nvPr>
            <p:ph idx="1"/>
          </p:nvPr>
        </p:nvSpPr>
        <p:spPr/>
        <p:txBody>
          <a:bodyPr>
            <a:normAutofit fontScale="92500"/>
          </a:bodyPr>
          <a:lstStyle/>
          <a:p>
            <a:pPr marL="0" indent="0" algn="l">
              <a:buNone/>
            </a:pPr>
            <a:r>
              <a:rPr lang="en-US" dirty="0"/>
              <a:t>is an autosomal recessive disorder composed of </a:t>
            </a:r>
            <a:r>
              <a:rPr lang="en-US" dirty="0" err="1"/>
              <a:t>sensorineural</a:t>
            </a:r>
            <a:r>
              <a:rPr lang="en-US" dirty="0"/>
              <a:t> deafness and goiter.</a:t>
            </a:r>
          </a:p>
          <a:p>
            <a:pPr marL="0" indent="0" algn="l">
              <a:buNone/>
            </a:pPr>
            <a:r>
              <a:rPr lang="en-US" dirty="0"/>
              <a:t> </a:t>
            </a:r>
            <a:r>
              <a:rPr lang="en-US" dirty="0" err="1"/>
              <a:t>Pendred</a:t>
            </a:r>
            <a:r>
              <a:rPr lang="en-US" dirty="0"/>
              <a:t> syndrome is caused by a mutation in </a:t>
            </a:r>
            <a:r>
              <a:rPr lang="en-US" dirty="0" err="1"/>
              <a:t>pendrin</a:t>
            </a:r>
            <a:r>
              <a:rPr lang="en-US" dirty="0"/>
              <a:t> </a:t>
            </a:r>
            <a:r>
              <a:rPr lang="en-US" i="1" dirty="0"/>
              <a:t>(SLC26A4)</a:t>
            </a:r>
          </a:p>
          <a:p>
            <a:pPr marL="0" indent="0" algn="l">
              <a:buNone/>
            </a:pPr>
            <a:r>
              <a:rPr lang="en-US" dirty="0"/>
              <a:t>. </a:t>
            </a:r>
            <a:r>
              <a:rPr lang="en-US" dirty="0" err="1"/>
              <a:t>Pendrin</a:t>
            </a:r>
            <a:r>
              <a:rPr lang="en-US" dirty="0"/>
              <a:t> allows transport of iodide across the apical membrane of the follicular cell into the colloid. </a:t>
            </a:r>
          </a:p>
          <a:p>
            <a:pPr marL="0" indent="0" algn="l">
              <a:buNone/>
            </a:pPr>
            <a:r>
              <a:rPr lang="en-US" dirty="0"/>
              <a:t>Patients with a mutation in the </a:t>
            </a:r>
            <a:r>
              <a:rPr lang="en-US" dirty="0" err="1"/>
              <a:t>pendrin</a:t>
            </a:r>
            <a:r>
              <a:rPr lang="en-US" dirty="0"/>
              <a:t> gene have impaired iodide </a:t>
            </a:r>
            <a:r>
              <a:rPr lang="en-US" dirty="0" err="1"/>
              <a:t>organification</a:t>
            </a:r>
            <a:endParaRPr lang="en-US" dirty="0"/>
          </a:p>
          <a:p>
            <a:pPr marL="0" indent="0" algn="l">
              <a:buNone/>
            </a:pPr>
            <a:r>
              <a:rPr lang="en-US" dirty="0"/>
              <a:t> Mutations in </a:t>
            </a:r>
            <a:r>
              <a:rPr lang="en-US" dirty="0" err="1"/>
              <a:t>pendrin</a:t>
            </a:r>
            <a:r>
              <a:rPr lang="en-US" dirty="0"/>
              <a:t> are a relatively common genetic cause of </a:t>
            </a:r>
            <a:r>
              <a:rPr lang="en-US" dirty="0" err="1"/>
              <a:t>sensorineural</a:t>
            </a:r>
            <a:r>
              <a:rPr lang="en-US" dirty="0"/>
              <a:t> deafness, but some patients diagnosed due to their hearing disorder have no goiter or thyroid dysfunction. </a:t>
            </a:r>
          </a:p>
          <a:p>
            <a:pPr marL="0" indent="0" algn="l">
              <a:buNone/>
            </a:pPr>
            <a:r>
              <a:rPr lang="en-US" dirty="0"/>
              <a:t>This finding has fueled speculation that </a:t>
            </a:r>
            <a:r>
              <a:rPr lang="en-US" dirty="0" err="1"/>
              <a:t>pendrin</a:t>
            </a:r>
            <a:r>
              <a:rPr lang="en-US" dirty="0"/>
              <a:t> is not the sole apical iodine transporter in the thyroid, but to date no other such transporter has been identified. </a:t>
            </a:r>
            <a:endParaRPr lang="fa-IR" dirty="0"/>
          </a:p>
        </p:txBody>
      </p:sp>
    </p:spTree>
    <p:extLst>
      <p:ext uri="{BB962C8B-B14F-4D97-AF65-F5344CB8AC3E}">
        <p14:creationId xmlns:p14="http://schemas.microsoft.com/office/powerpoint/2010/main" val="211898543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610</TotalTime>
  <Words>1964</Words>
  <Application>Microsoft Office PowerPoint</Application>
  <PresentationFormat>Widescreen</PresentationFormat>
  <Paragraphs>199</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Avenir</vt:lpstr>
      <vt:lpstr>Century Gothic</vt:lpstr>
      <vt:lpstr>Minion Pro</vt:lpstr>
      <vt:lpstr>Wingdings 3</vt:lpstr>
      <vt:lpstr>Wisp</vt:lpstr>
      <vt:lpstr>PowerPoint Presentation</vt:lpstr>
      <vt:lpstr>THYROID PHYSIOLOGY</vt:lpstr>
      <vt:lpstr>THYROID PHYSIOLOGY</vt:lpstr>
      <vt:lpstr>PowerPoint Presentation</vt:lpstr>
      <vt:lpstr>Epidemiology</vt:lpstr>
      <vt:lpstr>PRIMARY HYPOTHYROIDISM</vt:lpstr>
      <vt:lpstr>Etiology</vt:lpstr>
      <vt:lpstr>Defect in thyroid hormone synthesis (dyshormonogenesis)</vt:lpstr>
      <vt:lpstr>Pendred syndrome </vt:lpstr>
      <vt:lpstr>CENTRAL (SECONDARY) HYPOTHYROIDISM </vt:lpstr>
      <vt:lpstr>Clinical Manifestations </vt:lpstr>
      <vt:lpstr>Clinical Manifestations </vt:lpstr>
      <vt:lpstr>Clinical Manifestations </vt:lpstr>
      <vt:lpstr>Clinical Manifestations </vt:lpstr>
      <vt:lpstr>PowerPoint Presentation</vt:lpstr>
      <vt:lpstr>PowerPoint Presentation</vt:lpstr>
      <vt:lpstr>Clinical Manifestations </vt:lpstr>
      <vt:lpstr>PowerPoint Presentation</vt:lpstr>
      <vt:lpstr>علت پيشگيري و غربالگري هيپوتيروئيدي در نوزادان:</vt:lpstr>
      <vt:lpstr>روند اجرايي برنامه كشوري غربالگري بيماري كم كاري تيروييد نوزادان در ايران</vt:lpstr>
      <vt:lpstr>برنامه غربالگری</vt:lpstr>
      <vt:lpstr>موارد غربالگري مجدد از پاشنه پا در نوزادان</vt:lpstr>
      <vt:lpstr>ارزيابي و روش برخورد با نتايج مختلف غربالگري (نتايج آزمون اوليه tshبر كاغذ فيلتر</vt:lpstr>
      <vt:lpstr>ارزيابي و روش برخورد با نتايج مختلف غربالگري (نتايج آزمون اوليه tshبر كاغذ فيلتر</vt:lpstr>
      <vt:lpstr>ارزيابي و روش برخورد با نتايج مختلف غربالگري (نتايج آزمون اوليه tshبر كاغذ فيلتر</vt:lpstr>
      <vt:lpstr>ارزيابي و روش برخورد با نتايج مختلف غربالگري (نتايج آزمون اوليه tshبر كاغذ فيلتر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it</cp:lastModifiedBy>
  <cp:revision>52</cp:revision>
  <dcterms:created xsi:type="dcterms:W3CDTF">2024-01-18T21:02:15Z</dcterms:created>
  <dcterms:modified xsi:type="dcterms:W3CDTF">2024-01-30T09:13:22Z</dcterms:modified>
</cp:coreProperties>
</file>