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8" r:id="rId4"/>
    <p:sldId id="269" r:id="rId5"/>
    <p:sldId id="270" r:id="rId6"/>
    <p:sldId id="316" r:id="rId7"/>
    <p:sldId id="317" r:id="rId8"/>
    <p:sldId id="313" r:id="rId9"/>
    <p:sldId id="329" r:id="rId10"/>
    <p:sldId id="274" r:id="rId11"/>
    <p:sldId id="275" r:id="rId12"/>
    <p:sldId id="259" r:id="rId13"/>
    <p:sldId id="258" r:id="rId14"/>
    <p:sldId id="261" r:id="rId15"/>
    <p:sldId id="339" r:id="rId16"/>
    <p:sldId id="305" r:id="rId17"/>
    <p:sldId id="285" r:id="rId18"/>
    <p:sldId id="343" r:id="rId19"/>
    <p:sldId id="344" r:id="rId20"/>
    <p:sldId id="279" r:id="rId21"/>
    <p:sldId id="288" r:id="rId22"/>
    <p:sldId id="342" r:id="rId23"/>
    <p:sldId id="306" r:id="rId24"/>
    <p:sldId id="345" r:id="rId25"/>
    <p:sldId id="346" r:id="rId26"/>
    <p:sldId id="318" r:id="rId27"/>
    <p:sldId id="281" r:id="rId28"/>
    <p:sldId id="286" r:id="rId29"/>
    <p:sldId id="347" r:id="rId30"/>
    <p:sldId id="348" r:id="rId31"/>
    <p:sldId id="289" r:id="rId32"/>
    <p:sldId id="290" r:id="rId33"/>
    <p:sldId id="291" r:id="rId34"/>
    <p:sldId id="292" r:id="rId35"/>
    <p:sldId id="293" r:id="rId36"/>
    <p:sldId id="307" r:id="rId37"/>
    <p:sldId id="294" r:id="rId38"/>
    <p:sldId id="295" r:id="rId39"/>
    <p:sldId id="296" r:id="rId40"/>
    <p:sldId id="297" r:id="rId41"/>
    <p:sldId id="299" r:id="rId42"/>
    <p:sldId id="300" r:id="rId43"/>
    <p:sldId id="301" r:id="rId44"/>
    <p:sldId id="302" r:id="rId45"/>
    <p:sldId id="331" r:id="rId46"/>
    <p:sldId id="304" r:id="rId4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0000"/>
    <a:srgbClr val="D4DEFF"/>
    <a:srgbClr val="33CC33"/>
    <a:srgbClr val="E6E6E6"/>
    <a:srgbClr val="006600"/>
    <a:srgbClr val="678034"/>
    <a:srgbClr val="FF6969"/>
    <a:srgbClr val="B73805"/>
    <a:srgbClr val="3F6EA7"/>
    <a:srgbClr val="355C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2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B301E-6F8D-494F-9FED-947FC4CCD857}" type="datetimeFigureOut">
              <a:rPr lang="en-US" smtClean="0"/>
              <a:pPr/>
              <a:t>1/30/2024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0585B-C050-460D-B6F2-0EB747545C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B301E-6F8D-494F-9FED-947FC4CCD857}" type="datetimeFigureOut">
              <a:rPr lang="en-US" smtClean="0"/>
              <a:pPr/>
              <a:t>1/30/2024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0585B-C050-460D-B6F2-0EB747545C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B301E-6F8D-494F-9FED-947FC4CCD857}" type="datetimeFigureOut">
              <a:rPr lang="en-US" smtClean="0"/>
              <a:pPr/>
              <a:t>1/30/2024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0585B-C050-460D-B6F2-0EB747545C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495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7C7DD3-BF8A-4898-B8A3-FAA26F4284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B301E-6F8D-494F-9FED-947FC4CCD857}" type="datetimeFigureOut">
              <a:rPr lang="en-US" smtClean="0"/>
              <a:pPr/>
              <a:t>1/30/2024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0585B-C050-460D-B6F2-0EB747545C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B301E-6F8D-494F-9FED-947FC4CCD857}" type="datetimeFigureOut">
              <a:rPr lang="en-US" smtClean="0"/>
              <a:pPr/>
              <a:t>1/30/2024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0585B-C050-460D-B6F2-0EB747545C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B301E-6F8D-494F-9FED-947FC4CCD857}" type="datetimeFigureOut">
              <a:rPr lang="en-US" smtClean="0"/>
              <a:pPr/>
              <a:t>1/30/2024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0585B-C050-460D-B6F2-0EB747545C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B301E-6F8D-494F-9FED-947FC4CCD857}" type="datetimeFigureOut">
              <a:rPr lang="en-US" smtClean="0"/>
              <a:pPr/>
              <a:t>1/30/2024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0585B-C050-460D-B6F2-0EB747545C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B301E-6F8D-494F-9FED-947FC4CCD857}" type="datetimeFigureOut">
              <a:rPr lang="en-US" smtClean="0"/>
              <a:pPr/>
              <a:t>1/30/2024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0585B-C050-460D-B6F2-0EB747545C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B301E-6F8D-494F-9FED-947FC4CCD857}" type="datetimeFigureOut">
              <a:rPr lang="en-US" smtClean="0"/>
              <a:pPr/>
              <a:t>1/30/2024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0585B-C050-460D-B6F2-0EB747545C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B301E-6F8D-494F-9FED-947FC4CCD857}" type="datetimeFigureOut">
              <a:rPr lang="en-US" smtClean="0"/>
              <a:pPr/>
              <a:t>1/30/2024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0585B-C050-460D-B6F2-0EB747545C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B301E-6F8D-494F-9FED-947FC4CCD857}" type="datetimeFigureOut">
              <a:rPr lang="en-US" smtClean="0"/>
              <a:pPr/>
              <a:t>1/30/2024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0585B-C050-460D-B6F2-0EB747545C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accent1">
                <a:lumMod val="20000"/>
                <a:lumOff val="80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3B301E-6F8D-494F-9FED-947FC4CCD857}" type="datetimeFigureOut">
              <a:rPr lang="en-US" smtClean="0"/>
              <a:pPr/>
              <a:t>1/30/2024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90585B-C050-460D-B6F2-0EB747545C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>
          <a:gsLst>
            <a:gs pos="0">
              <a:schemeClr val="accent1">
                <a:lumMod val="20000"/>
                <a:lumOff val="80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143000" y="2209800"/>
            <a:ext cx="6934200" cy="175260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DeflateBottom">
              <a:avLst>
                <a:gd name="adj" fmla="val 73715"/>
              </a:avLst>
            </a:prstTxWarp>
            <a:spAutoFit/>
            <a:scene3d>
              <a:camera prst="perspectiveAbove"/>
              <a:lightRig rig="contrasting" dir="t">
                <a:rot lat="0" lon="0" rev="4500000"/>
              </a:lightRig>
            </a:scene3d>
            <a:sp3d extrusionH="57150" contourW="6350" prstMaterial="metal">
              <a:bevelT w="127000" h="31750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fa-IR" sz="5400" b="1" cap="all" spc="0" dirty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بنام هستی‏بخش یکتا </a:t>
            </a:r>
            <a:endParaRPr lang="en-US" sz="5400" b="1" cap="all" spc="0" dirty="0">
              <a:ln w="0"/>
              <a:solidFill>
                <a:schemeClr val="accent1">
                  <a:lumMod val="75000"/>
                </a:schemeClr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381000"/>
            <a:ext cx="7924800" cy="914400"/>
          </a:xfrm>
        </p:spPr>
        <p:txBody>
          <a:bodyPr>
            <a:noAutofit/>
          </a:bodyPr>
          <a:lstStyle/>
          <a:p>
            <a:pPr algn="r" rtl="1"/>
            <a:r>
              <a:rPr lang="fa-IR" sz="3000" b="1" dirty="0">
                <a:solidFill>
                  <a:srgbClr val="E20000"/>
                </a:solidFill>
                <a:latin typeface="Times New Roman" pitchFamily="18" charset="0"/>
                <a:cs typeface="B Titr" pitchFamily="2" charset="-78"/>
              </a:rPr>
              <a:t>ریسک فاکتورهای مستعد کننده هیپوتیروئیدی مادرزادی :</a:t>
            </a:r>
            <a:endParaRPr lang="en-US" sz="3000" b="1" dirty="0">
              <a:solidFill>
                <a:srgbClr val="E20000"/>
              </a:solidFill>
              <a:latin typeface="Times New Roman" pitchFamily="18" charset="0"/>
              <a:cs typeface="B Titr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219200"/>
            <a:ext cx="7848600" cy="5334000"/>
          </a:xfrm>
        </p:spPr>
        <p:txBody>
          <a:bodyPr>
            <a:noAutofit/>
          </a:bodyPr>
          <a:lstStyle/>
          <a:p>
            <a:pPr algn="r" rtl="1">
              <a:lnSpc>
                <a:spcPts val="6000"/>
              </a:lnSpc>
              <a:spcBef>
                <a:spcPts val="0"/>
              </a:spcBef>
              <a:buFont typeface="Times New Roman" pitchFamily="18" charset="0"/>
              <a:buChar char="*"/>
            </a:pP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سن مادر بیش از 40 سال</a:t>
            </a:r>
          </a:p>
          <a:p>
            <a:pPr algn="r" rtl="1">
              <a:lnSpc>
                <a:spcPts val="6000"/>
              </a:lnSpc>
              <a:spcBef>
                <a:spcPts val="0"/>
              </a:spcBef>
              <a:buFont typeface="Times New Roman" pitchFamily="18" charset="0"/>
              <a:buChar char="*"/>
            </a:pP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ابتلا مادر به بیماری تیروئید، دیابت، پره اکلامپسی</a:t>
            </a:r>
          </a:p>
          <a:p>
            <a:pPr algn="r" rtl="1">
              <a:lnSpc>
                <a:spcPts val="6000"/>
              </a:lnSpc>
              <a:spcBef>
                <a:spcPts val="0"/>
              </a:spcBef>
              <a:buFont typeface="Times New Roman" pitchFamily="18" charset="0"/>
              <a:buChar char="*"/>
            </a:pP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نژاد آسیایی</a:t>
            </a:r>
          </a:p>
          <a:p>
            <a:pPr algn="r" rtl="1">
              <a:lnSpc>
                <a:spcPts val="6000"/>
              </a:lnSpc>
              <a:spcBef>
                <a:spcPts val="0"/>
              </a:spcBef>
              <a:buFont typeface="Times New Roman" pitchFamily="18" charset="0"/>
              <a:buChar char="*"/>
            </a:pP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مصرف داروها توسط مادر </a:t>
            </a:r>
            <a:r>
              <a:rPr lang="fa-IR" sz="24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(ید،آمیودارون،متی مازول،</a:t>
            </a:r>
            <a:r>
              <a:rPr lang="en-US" sz="24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PTU</a:t>
            </a:r>
            <a:r>
              <a:rPr lang="fa-IR" sz="24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)</a:t>
            </a:r>
          </a:p>
          <a:p>
            <a:pPr algn="r" rtl="1">
              <a:lnSpc>
                <a:spcPts val="6000"/>
              </a:lnSpc>
              <a:spcBef>
                <a:spcPts val="0"/>
              </a:spcBef>
              <a:buFont typeface="Times New Roman" pitchFamily="18" charset="0"/>
              <a:buChar char="*"/>
            </a:pP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وزن هنگام تولد کمتر از 2000 گرم و بیش از 4500 گرم</a:t>
            </a:r>
          </a:p>
          <a:p>
            <a:pPr algn="r" rtl="1">
              <a:lnSpc>
                <a:spcPts val="6000"/>
              </a:lnSpc>
              <a:spcBef>
                <a:spcPts val="0"/>
              </a:spcBef>
              <a:buFont typeface="Times New Roman" pitchFamily="18" charset="0"/>
              <a:buChar char="*"/>
            </a:pP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کمبود ید</a:t>
            </a:r>
          </a:p>
          <a:p>
            <a:pPr algn="r" rtl="1">
              <a:lnSpc>
                <a:spcPts val="6000"/>
              </a:lnSpc>
              <a:spcBef>
                <a:spcPts val="0"/>
              </a:spcBef>
              <a:buFont typeface="Times New Roman" pitchFamily="18" charset="0"/>
              <a:buChar char="*"/>
            </a:pP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ژنتیک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53000" y="1066800"/>
            <a:ext cx="3124200" cy="914400"/>
          </a:xfrm>
        </p:spPr>
        <p:txBody>
          <a:bodyPr>
            <a:noAutofit/>
          </a:bodyPr>
          <a:lstStyle/>
          <a:p>
            <a:pPr algn="r" rtl="1"/>
            <a:r>
              <a:rPr lang="fa-IR" sz="3200" b="1" dirty="0">
                <a:solidFill>
                  <a:srgbClr val="E20000"/>
                </a:solidFill>
                <a:latin typeface="Times New Roman" pitchFamily="18" charset="0"/>
                <a:cs typeface="B Titr" pitchFamily="2" charset="-78"/>
              </a:rPr>
              <a:t>عـوارض :</a:t>
            </a:r>
            <a:endParaRPr lang="en-US" sz="3200" b="1" dirty="0">
              <a:solidFill>
                <a:srgbClr val="E20000"/>
              </a:solidFill>
              <a:latin typeface="Times New Roman" pitchFamily="18" charset="0"/>
              <a:cs typeface="B Titr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362200"/>
            <a:ext cx="7543800" cy="3505200"/>
          </a:xfrm>
        </p:spPr>
        <p:txBody>
          <a:bodyPr>
            <a:noAutofit/>
          </a:bodyPr>
          <a:lstStyle/>
          <a:p>
            <a:pPr algn="r" rtl="1">
              <a:lnSpc>
                <a:spcPts val="6400"/>
              </a:lnSpc>
              <a:spcBef>
                <a:spcPts val="0"/>
              </a:spcBef>
              <a:buFont typeface="Times New Roman" pitchFamily="18" charset="0"/>
              <a:buChar char="*"/>
            </a:pP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عقب ماندگی ذهنی</a:t>
            </a:r>
          </a:p>
          <a:p>
            <a:pPr algn="r" rtl="1">
              <a:lnSpc>
                <a:spcPts val="6400"/>
              </a:lnSpc>
              <a:spcBef>
                <a:spcPts val="0"/>
              </a:spcBef>
              <a:buFont typeface="Times New Roman" pitchFamily="18" charset="0"/>
              <a:buChar char="*"/>
            </a:pP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اختلال در رشد و نمو</a:t>
            </a:r>
          </a:p>
          <a:p>
            <a:pPr algn="r" rtl="1">
              <a:lnSpc>
                <a:spcPts val="6400"/>
              </a:lnSpc>
              <a:spcBef>
                <a:spcPts val="0"/>
              </a:spcBef>
              <a:buFont typeface="Times New Roman" pitchFamily="18" charset="0"/>
              <a:buChar char="*"/>
            </a:pP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مشکلات اقتصادی- اجتماعی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2514600"/>
            <a:ext cx="7543800" cy="3048000"/>
          </a:xfrm>
        </p:spPr>
        <p:txBody>
          <a:bodyPr>
            <a:normAutofit/>
          </a:bodyPr>
          <a:lstStyle/>
          <a:p>
            <a:pPr algn="r" rtl="1">
              <a:lnSpc>
                <a:spcPts val="6800"/>
              </a:lnSpc>
              <a:spcBef>
                <a:spcPts val="0"/>
              </a:spcBef>
            </a:pP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7- 3 روز تولد :  </a:t>
            </a:r>
            <a:r>
              <a:rPr lang="en-US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mu/l</a:t>
            </a: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5</a:t>
            </a:r>
          </a:p>
          <a:p>
            <a:pPr algn="r" rtl="1">
              <a:lnSpc>
                <a:spcPts val="6800"/>
              </a:lnSpc>
              <a:spcBef>
                <a:spcPts val="0"/>
              </a:spcBef>
            </a:pP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8 روز و بیشتر : </a:t>
            </a:r>
            <a:r>
              <a:rPr lang="en-US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mu/l</a:t>
            </a: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4</a:t>
            </a:r>
            <a:endParaRPr lang="en-US" sz="3000" b="1" dirty="0">
              <a:solidFill>
                <a:schemeClr val="tx1"/>
              </a:solidFill>
              <a:latin typeface="Times New Roman" pitchFamily="18" charset="0"/>
              <a:cs typeface="B Titr" pitchFamily="2" charset="-7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295400"/>
            <a:ext cx="8382000" cy="914400"/>
          </a:xfrm>
        </p:spPr>
        <p:txBody>
          <a:bodyPr>
            <a:noAutofit/>
          </a:bodyPr>
          <a:lstStyle/>
          <a:p>
            <a:pPr algn="r" rtl="1"/>
            <a:r>
              <a:rPr lang="fa-IR" sz="3000" b="1" dirty="0">
                <a:solidFill>
                  <a:srgbClr val="E20000"/>
                </a:solidFill>
                <a:latin typeface="Times New Roman" pitchFamily="18" charset="0"/>
                <a:cs typeface="B Titr" pitchFamily="2" charset="-78"/>
              </a:rPr>
              <a:t>حد تمایز آزمون </a:t>
            </a:r>
            <a:r>
              <a:rPr lang="en-US" sz="3000" b="1" dirty="0">
                <a:solidFill>
                  <a:srgbClr val="E20000"/>
                </a:solidFill>
                <a:latin typeface="Times New Roman" pitchFamily="18" charset="0"/>
                <a:cs typeface="B Titr" pitchFamily="2" charset="-78"/>
              </a:rPr>
              <a:t>TSH</a:t>
            </a:r>
            <a:r>
              <a:rPr lang="fa-IR" sz="3000" b="1" dirty="0">
                <a:solidFill>
                  <a:srgbClr val="E20000"/>
                </a:solidFill>
                <a:latin typeface="Times New Roman" pitchFamily="18" charset="0"/>
                <a:cs typeface="B Titr" pitchFamily="2" charset="-78"/>
              </a:rPr>
              <a:t> در برنامه غربالگری نوزادان در ایران :</a:t>
            </a:r>
            <a:endParaRPr lang="en-US" sz="3000" b="1" dirty="0">
              <a:solidFill>
                <a:srgbClr val="E20000"/>
              </a:solidFill>
              <a:latin typeface="Times New Roman" pitchFamily="18" charset="0"/>
              <a:cs typeface="B Titr" pitchFamily="2" charset="-78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295400"/>
            <a:ext cx="8229600" cy="914400"/>
          </a:xfrm>
        </p:spPr>
        <p:txBody>
          <a:bodyPr>
            <a:noAutofit/>
          </a:bodyPr>
          <a:lstStyle/>
          <a:p>
            <a:pPr algn="r" rtl="1"/>
            <a:r>
              <a:rPr lang="fa-IR" sz="3000" b="1" dirty="0">
                <a:solidFill>
                  <a:srgbClr val="E20000"/>
                </a:solidFill>
                <a:latin typeface="Times New Roman" pitchFamily="18" charset="0"/>
                <a:cs typeface="B Titr" pitchFamily="2" charset="-78"/>
              </a:rPr>
              <a:t>دستورالعمل غربالگری در نوزادان بستری در بیمارستان :</a:t>
            </a:r>
            <a:endParaRPr lang="en-US" sz="3000" b="1" dirty="0">
              <a:solidFill>
                <a:srgbClr val="E20000"/>
              </a:solidFill>
              <a:latin typeface="Times New Roman" pitchFamily="18" charset="0"/>
              <a:cs typeface="B Titr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2514600"/>
            <a:ext cx="7543800" cy="3048000"/>
          </a:xfrm>
        </p:spPr>
        <p:txBody>
          <a:bodyPr>
            <a:normAutofit/>
          </a:bodyPr>
          <a:lstStyle/>
          <a:p>
            <a:pPr algn="r" rtl="1">
              <a:lnSpc>
                <a:spcPts val="6800"/>
              </a:lnSpc>
              <a:spcBef>
                <a:spcPts val="0"/>
              </a:spcBef>
              <a:buFontTx/>
              <a:buChar char="-"/>
            </a:pP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نوبت اول : پاشنه پای نوزاد در روزهای 5- 3 تولد</a:t>
            </a:r>
          </a:p>
          <a:p>
            <a:pPr algn="r" rtl="1">
              <a:lnSpc>
                <a:spcPts val="6800"/>
              </a:lnSpc>
              <a:spcBef>
                <a:spcPts val="0"/>
              </a:spcBef>
              <a:buFontTx/>
              <a:buChar char="-"/>
            </a:pP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نوبت دوم : پاشنه پای نوزاد در روزهای 14- 8 تولد</a:t>
            </a:r>
            <a:endParaRPr lang="en-US" sz="3000" b="1" dirty="0">
              <a:solidFill>
                <a:schemeClr val="tx1"/>
              </a:solidFill>
              <a:latin typeface="Times New Roman" pitchFamily="18" charset="0"/>
              <a:cs typeface="B Titr" pitchFamily="2" charset="-78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38600" y="457200"/>
            <a:ext cx="4343400" cy="914400"/>
          </a:xfrm>
        </p:spPr>
        <p:txBody>
          <a:bodyPr>
            <a:noAutofit/>
          </a:bodyPr>
          <a:lstStyle/>
          <a:p>
            <a:pPr algn="r" rtl="1"/>
            <a:r>
              <a:rPr lang="fa-IR" sz="3000" b="1" dirty="0">
                <a:solidFill>
                  <a:srgbClr val="E20000"/>
                </a:solidFill>
                <a:latin typeface="Times New Roman" pitchFamily="18" charset="0"/>
                <a:cs typeface="B Titr" pitchFamily="2" charset="-78"/>
              </a:rPr>
              <a:t>اندیکاسیون غربالگری مجدد :</a:t>
            </a:r>
            <a:endParaRPr lang="en-US" sz="3000" b="1" dirty="0">
              <a:solidFill>
                <a:srgbClr val="E20000"/>
              </a:solidFill>
              <a:latin typeface="Times New Roman" pitchFamily="18" charset="0"/>
              <a:cs typeface="B Titr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371600"/>
            <a:ext cx="8077200" cy="7620000"/>
          </a:xfrm>
        </p:spPr>
        <p:txBody>
          <a:bodyPr>
            <a:normAutofit/>
          </a:bodyPr>
          <a:lstStyle/>
          <a:p>
            <a:pPr algn="r" rtl="1">
              <a:lnSpc>
                <a:spcPts val="5800"/>
              </a:lnSpc>
              <a:spcBef>
                <a:spcPts val="0"/>
              </a:spcBef>
              <a:buFont typeface="Times New Roman" pitchFamily="18" charset="0"/>
              <a:buChar char="*"/>
            </a:pPr>
            <a:r>
              <a:rPr lang="fa-IR" sz="2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نوزادان نارس (تکرار از پاشنه پا در هفته 2 و 6 و 10 تولد)</a:t>
            </a:r>
          </a:p>
          <a:p>
            <a:pPr algn="r" rtl="1">
              <a:lnSpc>
                <a:spcPts val="5800"/>
              </a:lnSpc>
              <a:spcBef>
                <a:spcPts val="0"/>
              </a:spcBef>
              <a:buFont typeface="Times New Roman" pitchFamily="18" charset="0"/>
              <a:buChar char="*"/>
            </a:pPr>
            <a:r>
              <a:rPr lang="en-US" sz="2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LBW</a:t>
            </a: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</a:t>
            </a:r>
            <a:r>
              <a:rPr lang="en-US" sz="18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VLBW,</a:t>
            </a:r>
            <a:endParaRPr lang="fa-IR" sz="2000" b="1" dirty="0">
              <a:solidFill>
                <a:schemeClr val="tx1"/>
              </a:solidFill>
              <a:latin typeface="Times New Roman" pitchFamily="18" charset="0"/>
              <a:cs typeface="B Titr" pitchFamily="2" charset="-78"/>
            </a:endParaRPr>
          </a:p>
          <a:p>
            <a:pPr algn="r" rtl="1">
              <a:lnSpc>
                <a:spcPts val="5800"/>
              </a:lnSpc>
              <a:spcBef>
                <a:spcPts val="0"/>
              </a:spcBef>
              <a:buFont typeface="Times New Roman" pitchFamily="18" charset="0"/>
              <a:buChar char="*"/>
            </a:pPr>
            <a:r>
              <a:rPr lang="fa-IR" sz="2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وزن بیش از 4000 گرم</a:t>
            </a:r>
          </a:p>
          <a:p>
            <a:pPr algn="r" rtl="1">
              <a:lnSpc>
                <a:spcPts val="5800"/>
              </a:lnSpc>
              <a:spcBef>
                <a:spcPts val="0"/>
              </a:spcBef>
              <a:buFont typeface="Times New Roman" pitchFamily="18" charset="0"/>
              <a:buChar char="*"/>
            </a:pPr>
            <a:r>
              <a:rPr lang="fa-IR" sz="2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چندقلویی </a:t>
            </a:r>
            <a:endParaRPr lang="en-US" sz="2000" b="1" dirty="0">
              <a:solidFill>
                <a:schemeClr val="tx1"/>
              </a:solidFill>
              <a:latin typeface="Times New Roman" pitchFamily="18" charset="0"/>
              <a:cs typeface="B Titr" pitchFamily="2" charset="-78"/>
            </a:endParaRPr>
          </a:p>
          <a:p>
            <a:pPr algn="r" rtl="1">
              <a:lnSpc>
                <a:spcPts val="5800"/>
              </a:lnSpc>
              <a:spcBef>
                <a:spcPts val="0"/>
              </a:spcBef>
              <a:buFont typeface="Times New Roman" pitchFamily="18" charset="0"/>
              <a:buChar char="*"/>
            </a:pPr>
            <a:r>
              <a:rPr lang="fa-IR" sz="2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نوزادان بستری یا سابقه بستری</a:t>
            </a:r>
            <a:r>
              <a:rPr lang="en-US" sz="2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,</a:t>
            </a:r>
            <a:r>
              <a:rPr lang="fa-IR" sz="2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دریافت و یا تعویض خون</a:t>
            </a:r>
            <a:endParaRPr lang="en-US" sz="2000" b="1" dirty="0">
              <a:solidFill>
                <a:schemeClr val="tx1"/>
              </a:solidFill>
              <a:latin typeface="Times New Roman" pitchFamily="18" charset="0"/>
              <a:cs typeface="B Titr" pitchFamily="2" charset="-78"/>
            </a:endParaRPr>
          </a:p>
          <a:p>
            <a:pPr algn="r" rtl="1">
              <a:lnSpc>
                <a:spcPts val="5800"/>
              </a:lnSpc>
              <a:spcBef>
                <a:spcPts val="0"/>
              </a:spcBef>
              <a:buFont typeface="Times New Roman" pitchFamily="18" charset="0"/>
              <a:buChar char="*"/>
            </a:pPr>
            <a:r>
              <a:rPr lang="fa-IR" sz="2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مصرف داروهای خاص (دوپامین،کورتون) </a:t>
            </a:r>
            <a:r>
              <a:rPr lang="en-US" sz="2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,</a:t>
            </a:r>
            <a:r>
              <a:rPr lang="fa-IR" sz="2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نمونه نامناسب</a:t>
            </a:r>
            <a:endParaRPr lang="en-US" sz="2000" b="1" dirty="0">
              <a:solidFill>
                <a:schemeClr val="tx1"/>
              </a:solidFill>
              <a:latin typeface="Times New Roman" pitchFamily="18" charset="0"/>
              <a:cs typeface="B Titr" pitchFamily="2" charset="-78"/>
            </a:endParaRPr>
          </a:p>
          <a:p>
            <a:pPr algn="r" rtl="1">
              <a:lnSpc>
                <a:spcPts val="5800"/>
              </a:lnSpc>
              <a:spcBef>
                <a:spcPts val="0"/>
              </a:spcBef>
              <a:buFont typeface="Times New Roman" pitchFamily="18" charset="0"/>
              <a:buChar char="*"/>
            </a:pPr>
            <a:r>
              <a:rPr lang="fa-IR" sz="2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9/9- 5</a:t>
            </a:r>
            <a:r>
              <a:rPr lang="en-US" sz="2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TSH</a:t>
            </a:r>
          </a:p>
          <a:p>
            <a:pPr algn="r" rtl="1">
              <a:lnSpc>
                <a:spcPts val="5800"/>
              </a:lnSpc>
              <a:spcBef>
                <a:spcPts val="0"/>
              </a:spcBef>
              <a:buFont typeface="Times New Roman" pitchFamily="18" charset="0"/>
              <a:buChar char="*"/>
            </a:pPr>
            <a:endParaRPr lang="fa-IR" sz="2000" b="1" dirty="0">
              <a:solidFill>
                <a:schemeClr val="tx1"/>
              </a:solidFill>
              <a:latin typeface="Times New Roman" pitchFamily="18" charset="0"/>
              <a:cs typeface="B Titr" pitchFamily="2" charset="-78"/>
            </a:endParaRPr>
          </a:p>
          <a:p>
            <a:pPr algn="r" rtl="1">
              <a:lnSpc>
                <a:spcPts val="5800"/>
              </a:lnSpc>
              <a:spcBef>
                <a:spcPts val="0"/>
              </a:spcBef>
              <a:buFont typeface="Times New Roman" pitchFamily="18" charset="0"/>
              <a:buChar char="*"/>
            </a:pPr>
            <a:endParaRPr lang="fa-IR" sz="3000" b="1" dirty="0">
              <a:solidFill>
                <a:schemeClr val="tx1"/>
              </a:solidFill>
              <a:latin typeface="Times New Roman" pitchFamily="18" charset="0"/>
              <a:cs typeface="B Titr" pitchFamily="2" charset="-78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------~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43120"/>
            <a:ext cx="9144000" cy="690112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76400" y="2057400"/>
            <a:ext cx="5562600" cy="1752600"/>
          </a:xfrm>
        </p:spPr>
        <p:txBody>
          <a:bodyPr>
            <a:noAutofit/>
          </a:bodyPr>
          <a:lstStyle/>
          <a:p>
            <a:pPr rtl="1"/>
            <a:r>
              <a:rPr lang="fa-IR" b="1" dirty="0">
                <a:solidFill>
                  <a:srgbClr val="C75F09"/>
                </a:solidFill>
                <a:latin typeface="Harrington" pitchFamily="82" charset="0"/>
                <a:cs typeface="B Titr" pitchFamily="2" charset="-78"/>
              </a:rPr>
              <a:t>تفسیر آزمایشات</a:t>
            </a:r>
            <a:endParaRPr lang="en-US" b="1" dirty="0">
              <a:solidFill>
                <a:srgbClr val="C75F09"/>
              </a:solidFill>
              <a:latin typeface="Harrington" pitchFamily="82" charset="0"/>
              <a:cs typeface="B Titr" pitchFamily="2" charset="-78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752600"/>
            <a:ext cx="7848600" cy="4648200"/>
          </a:xfrm>
        </p:spPr>
        <p:txBody>
          <a:bodyPr>
            <a:noAutofit/>
          </a:bodyPr>
          <a:lstStyle/>
          <a:p>
            <a:pPr algn="r" rtl="1">
              <a:lnSpc>
                <a:spcPts val="5800"/>
              </a:lnSpc>
              <a:spcBef>
                <a:spcPts val="0"/>
              </a:spcBef>
              <a:buFont typeface="Times New Roman" pitchFamily="18" charset="0"/>
              <a:buChar char="*"/>
            </a:pP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در دوران نوزادی </a:t>
            </a:r>
            <a:r>
              <a:rPr lang="en-US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T4</a:t>
            </a: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کمتر از </a:t>
            </a:r>
            <a:r>
              <a:rPr lang="en-US" sz="3000" b="1" dirty="0" err="1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ug</a:t>
            </a:r>
            <a:r>
              <a:rPr lang="en-US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/dl</a:t>
            </a: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6/5 </a:t>
            </a:r>
            <a:r>
              <a:rPr lang="en-US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</a:t>
            </a: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و یا </a:t>
            </a:r>
            <a:r>
              <a:rPr lang="en-US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FreeT4&lt;0.8ng/dl</a:t>
            </a: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و </a:t>
            </a:r>
            <a:r>
              <a:rPr lang="en-US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TSH</a:t>
            </a: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بیش از </a:t>
            </a:r>
            <a:r>
              <a:rPr lang="en-US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mu/l</a:t>
            </a: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10 : هیپوتیروئیدی مادرزادی و شروع سریع</a:t>
            </a:r>
          </a:p>
          <a:p>
            <a:pPr algn="r" rtl="1">
              <a:lnSpc>
                <a:spcPts val="5800"/>
              </a:lnSpc>
              <a:spcBef>
                <a:spcPts val="0"/>
              </a:spcBef>
            </a:pP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  لووتیروکسین </a:t>
            </a:r>
          </a:p>
          <a:p>
            <a:pPr algn="r" rtl="1">
              <a:lnSpc>
                <a:spcPts val="5800"/>
              </a:lnSpc>
              <a:spcBef>
                <a:spcPts val="0"/>
              </a:spcBef>
              <a:buFont typeface="Times New Roman" pitchFamily="18" charset="0"/>
              <a:buChar char="*"/>
            </a:pP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</a:t>
            </a:r>
            <a:r>
              <a:rPr lang="en-US" sz="3000" b="1" dirty="0">
                <a:solidFill>
                  <a:srgbClr val="FF5D5D"/>
                </a:solidFill>
                <a:latin typeface="Times New Roman" pitchFamily="18" charset="0"/>
                <a:cs typeface="B Titr" pitchFamily="2" charset="-78"/>
              </a:rPr>
              <a:t>TSH </a:t>
            </a:r>
            <a:r>
              <a:rPr lang="en-US" sz="3000" b="1" dirty="0">
                <a:solidFill>
                  <a:srgbClr val="FF5D5D"/>
                </a:solidFill>
                <a:latin typeface="Times New Roman" pitchFamily="18" charset="0"/>
                <a:cs typeface="B Titr" pitchFamily="2" charset="-78"/>
                <a:sym typeface="Symbol"/>
              </a:rPr>
              <a:t> 20</a:t>
            </a:r>
            <a:r>
              <a:rPr lang="fa-IR" sz="3000" b="1" dirty="0">
                <a:solidFill>
                  <a:srgbClr val="FF5D5D"/>
                </a:solidFill>
                <a:latin typeface="Times New Roman" pitchFamily="18" charset="0"/>
                <a:cs typeface="B Titr" pitchFamily="2" charset="-78"/>
                <a:sym typeface="Symbol"/>
              </a:rPr>
              <a:t> در غربالگری :</a:t>
            </a: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  <a:sym typeface="Symbol"/>
              </a:rPr>
              <a:t> بلافاصله نمونه وریدی و درمان جایگزین</a:t>
            </a:r>
          </a:p>
          <a:p>
            <a:pPr algn="r" rtl="1">
              <a:lnSpc>
                <a:spcPts val="5800"/>
              </a:lnSpc>
              <a:spcBef>
                <a:spcPts val="0"/>
              </a:spcBef>
            </a:pP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  <a:sym typeface="Symbol"/>
              </a:rPr>
              <a:t> </a:t>
            </a:r>
            <a:r>
              <a:rPr lang="fa-IR" sz="3000" b="1" dirty="0">
                <a:solidFill>
                  <a:srgbClr val="FF5D5D"/>
                </a:solidFill>
                <a:latin typeface="Times New Roman" pitchFamily="18" charset="0"/>
                <a:cs typeface="B Titr" pitchFamily="2" charset="-78"/>
                <a:sym typeface="Symbol"/>
              </a:rPr>
              <a:t> </a:t>
            </a:r>
            <a:endParaRPr lang="fa-IR" sz="3000" b="1" dirty="0">
              <a:solidFill>
                <a:schemeClr val="tx1"/>
              </a:solidFill>
              <a:latin typeface="Times New Roman" pitchFamily="18" charset="0"/>
              <a:cs typeface="B Titr" pitchFamily="2" charset="-78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rot="5400000" flipH="1" flipV="1">
            <a:off x="6969631" y="1259970"/>
            <a:ext cx="540327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rot="5400000">
            <a:off x="5487194" y="1294606"/>
            <a:ext cx="609600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 txBox="1">
            <a:spLocks/>
          </p:cNvSpPr>
          <p:nvPr/>
        </p:nvSpPr>
        <p:spPr>
          <a:xfrm>
            <a:off x="4876800" y="838200"/>
            <a:ext cx="34290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 rtl="1">
              <a:spcBef>
                <a:spcPct val="0"/>
              </a:spcBef>
            </a:pPr>
            <a:r>
              <a:rPr lang="fa-IR" sz="3200" b="1" dirty="0">
                <a:latin typeface="Times New Roman" pitchFamily="18" charset="0"/>
                <a:cs typeface="B Titr" pitchFamily="2" charset="-78"/>
              </a:rPr>
              <a:t> </a:t>
            </a:r>
            <a:r>
              <a:rPr lang="en-US" sz="3200" b="1" dirty="0">
                <a:latin typeface="Times New Roman" pitchFamily="18" charset="0"/>
                <a:cs typeface="B Titr" pitchFamily="2" charset="-78"/>
              </a:rPr>
              <a:t>TSH</a:t>
            </a:r>
            <a:r>
              <a:rPr lang="fa-IR" sz="3200" b="1" dirty="0">
                <a:latin typeface="Times New Roman" pitchFamily="18" charset="0"/>
                <a:cs typeface="B Titr" pitchFamily="2" charset="-78"/>
              </a:rPr>
              <a:t>      و    </a:t>
            </a:r>
            <a:r>
              <a:rPr lang="en-US" sz="3200" b="1" dirty="0">
                <a:latin typeface="Times New Roman" pitchFamily="18" charset="0"/>
                <a:cs typeface="B Titr" pitchFamily="2" charset="-78"/>
              </a:rPr>
              <a:t>T4</a:t>
            </a:r>
            <a:r>
              <a:rPr lang="fa-IR" sz="3200" b="1" dirty="0">
                <a:latin typeface="Times New Roman" pitchFamily="18" charset="0"/>
                <a:cs typeface="B Titr" pitchFamily="2" charset="-78"/>
              </a:rPr>
              <a:t> 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E20000"/>
              </a:solidFill>
              <a:effectLst/>
              <a:uLnTx/>
              <a:uFillTx/>
              <a:latin typeface="Times New Roman" pitchFamily="18" charset="0"/>
              <a:ea typeface="+mj-ea"/>
              <a:cs typeface="B Titr" pitchFamily="2" charset="-78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a-IR" sz="3200" b="1" dirty="0">
                <a:latin typeface="Times New Roman" pitchFamily="18" charset="0"/>
                <a:ea typeface="+mn-ea"/>
                <a:cs typeface="B Titr" pitchFamily="2" charset="-78"/>
              </a:rPr>
              <a:t>مثال</a:t>
            </a:r>
            <a:endParaRPr lang="en-US" sz="3200" b="1" dirty="0">
              <a:latin typeface="Times New Roman" pitchFamily="18" charset="0"/>
              <a:ea typeface="+mn-ea"/>
              <a:cs typeface="B Tit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>
              <a:buNone/>
            </a:pPr>
            <a:r>
              <a:rPr lang="fa-IR" b="1" dirty="0">
                <a:latin typeface="Times New Roman" pitchFamily="18" charset="0"/>
                <a:cs typeface="B Titr" pitchFamily="2" charset="-78"/>
              </a:rPr>
              <a:t>شيرخوار 16 روزه اي جهت بررسي آزمايشات تيروييد به شما مراجعه كرده است. آزمايشات وي به قرار زير است:</a:t>
            </a:r>
          </a:p>
          <a:p>
            <a:pPr algn="just" rtl="1">
              <a:buNone/>
            </a:pPr>
            <a:r>
              <a:rPr lang="en-US" b="1" dirty="0">
                <a:latin typeface="Times New Roman" pitchFamily="18" charset="0"/>
                <a:cs typeface="B Titr" pitchFamily="2" charset="-78"/>
              </a:rPr>
              <a:t>TSH=7.5 </a:t>
            </a:r>
            <a:r>
              <a:rPr lang="en-US" b="1" dirty="0" err="1">
                <a:latin typeface="Times New Roman" pitchFamily="18" charset="0"/>
                <a:cs typeface="B Titr" pitchFamily="2" charset="-78"/>
              </a:rPr>
              <a:t>mIu</a:t>
            </a:r>
            <a:r>
              <a:rPr lang="en-US" b="1" dirty="0">
                <a:latin typeface="Times New Roman" pitchFamily="18" charset="0"/>
                <a:cs typeface="B Titr" pitchFamily="2" charset="-78"/>
              </a:rPr>
              <a:t>/L</a:t>
            </a:r>
          </a:p>
          <a:p>
            <a:pPr algn="just" rtl="1">
              <a:buNone/>
            </a:pPr>
            <a:r>
              <a:rPr lang="en-US" b="1" dirty="0">
                <a:latin typeface="Times New Roman" pitchFamily="18" charset="0"/>
                <a:cs typeface="B Titr" pitchFamily="2" charset="-78"/>
              </a:rPr>
              <a:t>T4= 8.5 mcg/dl</a:t>
            </a:r>
          </a:p>
          <a:p>
            <a:pPr algn="just" rtl="1">
              <a:buNone/>
            </a:pPr>
            <a:endParaRPr lang="en-US" b="1" dirty="0">
              <a:latin typeface="Times New Roman" pitchFamily="18" charset="0"/>
              <a:cs typeface="B Titr" pitchFamily="2" charset="-78"/>
            </a:endParaRPr>
          </a:p>
          <a:p>
            <a:pPr algn="just" rtl="1">
              <a:buNone/>
            </a:pPr>
            <a:r>
              <a:rPr lang="fa-IR" b="1" dirty="0">
                <a:latin typeface="Times New Roman" pitchFamily="18" charset="0"/>
                <a:cs typeface="B Titr" pitchFamily="2" charset="-78"/>
              </a:rPr>
              <a:t>نظر شما راجع به پيگيري و درمان اين نوزاد چيست؟</a:t>
            </a:r>
            <a:endParaRPr lang="en-US" b="1" dirty="0">
              <a:latin typeface="Times New Roman" pitchFamily="18" charset="0"/>
              <a:cs typeface="B Titr" pitchFamily="2" charset="-78"/>
            </a:endParaRPr>
          </a:p>
          <a:p>
            <a:pPr algn="just" rtl="1">
              <a:buNone/>
            </a:pPr>
            <a:endParaRPr lang="en-US" i="1" dirty="0">
              <a:cs typeface="B Tabassom" panose="00000400000000000000" pitchFamily="2" charset="-78"/>
            </a:endParaRPr>
          </a:p>
          <a:p>
            <a:pPr algn="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77047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 rtl="1">
              <a:buFontTx/>
              <a:buChar char="-"/>
            </a:pPr>
            <a:r>
              <a:rPr lang="fa-IR" b="1" dirty="0">
                <a:latin typeface="Times New Roman" pitchFamily="18" charset="0"/>
                <a:cs typeface="B Titr" pitchFamily="2" charset="-78"/>
              </a:rPr>
              <a:t>در مواردي كه </a:t>
            </a:r>
            <a:r>
              <a:rPr lang="en-US" b="1" dirty="0">
                <a:latin typeface="Times New Roman" pitchFamily="18" charset="0"/>
                <a:cs typeface="B Titr" pitchFamily="2" charset="-78"/>
              </a:rPr>
              <a:t>TSH</a:t>
            </a:r>
            <a:r>
              <a:rPr lang="fa-IR" b="1" dirty="0">
                <a:latin typeface="Times New Roman" pitchFamily="18" charset="0"/>
                <a:cs typeface="B Titr" pitchFamily="2" charset="-78"/>
              </a:rPr>
              <a:t> نوزاد بين</a:t>
            </a:r>
            <a:r>
              <a:rPr lang="fa-IR" b="1" dirty="0">
                <a:solidFill>
                  <a:srgbClr val="FF0000"/>
                </a:solidFill>
                <a:latin typeface="Times New Roman" pitchFamily="18" charset="0"/>
                <a:cs typeface="B Titr" pitchFamily="2" charset="-78"/>
              </a:rPr>
              <a:t> 6 تا 10</a:t>
            </a:r>
            <a:r>
              <a:rPr lang="fa-IR" b="1" dirty="0">
                <a:latin typeface="Times New Roman" pitchFamily="18" charset="0"/>
                <a:cs typeface="B Titr" pitchFamily="2" charset="-78"/>
              </a:rPr>
              <a:t> باشد و سطوح </a:t>
            </a:r>
            <a:r>
              <a:rPr lang="en-US" b="1" dirty="0">
                <a:latin typeface="Times New Roman" pitchFamily="18" charset="0"/>
                <a:cs typeface="B Titr" pitchFamily="2" charset="-78"/>
              </a:rPr>
              <a:t>T4</a:t>
            </a:r>
            <a:r>
              <a:rPr lang="fa-IR" b="1" dirty="0">
                <a:latin typeface="Times New Roman" pitchFamily="18" charset="0"/>
                <a:cs typeface="B Titr" pitchFamily="2" charset="-78"/>
              </a:rPr>
              <a:t> و </a:t>
            </a:r>
            <a:r>
              <a:rPr lang="en-US" b="1" dirty="0">
                <a:latin typeface="Times New Roman" pitchFamily="18" charset="0"/>
                <a:cs typeface="B Titr" pitchFamily="2" charset="-78"/>
              </a:rPr>
              <a:t>Free T4</a:t>
            </a:r>
            <a:r>
              <a:rPr lang="fa-IR" b="1" dirty="0">
                <a:latin typeface="Times New Roman" pitchFamily="18" charset="0"/>
                <a:cs typeface="B Titr" pitchFamily="2" charset="-78"/>
              </a:rPr>
              <a:t> نرمال باشد </a:t>
            </a:r>
            <a:r>
              <a:rPr lang="en-US" b="1" dirty="0">
                <a:latin typeface="Times New Roman" pitchFamily="18" charset="0"/>
                <a:cs typeface="B Titr" pitchFamily="2" charset="-78"/>
              </a:rPr>
              <a:t>(</a:t>
            </a:r>
            <a:r>
              <a:rPr lang="en-US" b="1" dirty="0">
                <a:solidFill>
                  <a:srgbClr val="006600"/>
                </a:solidFill>
                <a:latin typeface="Times New Roman" pitchFamily="18" charset="0"/>
                <a:cs typeface="B Titr" pitchFamily="2" charset="-78"/>
              </a:rPr>
              <a:t>subclinical hypothyroidism</a:t>
            </a:r>
            <a:r>
              <a:rPr lang="en-US" b="1" dirty="0">
                <a:latin typeface="Times New Roman" pitchFamily="18" charset="0"/>
                <a:cs typeface="B Titr" pitchFamily="2" charset="-78"/>
              </a:rPr>
              <a:t>)</a:t>
            </a:r>
            <a:r>
              <a:rPr lang="fa-IR" b="1" dirty="0">
                <a:latin typeface="Times New Roman" pitchFamily="18" charset="0"/>
                <a:cs typeface="B Titr" pitchFamily="2" charset="-78"/>
              </a:rPr>
              <a:t> مي توان نوزاد را درمان نكرد.</a:t>
            </a:r>
          </a:p>
          <a:p>
            <a:pPr algn="just" rtl="1">
              <a:buFontTx/>
              <a:buChar char="-"/>
            </a:pPr>
            <a:r>
              <a:rPr lang="fa-IR" b="1" dirty="0">
                <a:latin typeface="Times New Roman" pitchFamily="18" charset="0"/>
                <a:cs typeface="B Titr" pitchFamily="2" charset="-78"/>
              </a:rPr>
              <a:t>در چنين شرايطي بايد در فواصل </a:t>
            </a:r>
            <a:r>
              <a:rPr lang="fa-IR" b="1" dirty="0">
                <a:solidFill>
                  <a:srgbClr val="FF0000"/>
                </a:solidFill>
                <a:latin typeface="Times New Roman" pitchFamily="18" charset="0"/>
                <a:cs typeface="B Titr" pitchFamily="2" charset="-78"/>
              </a:rPr>
              <a:t>4-2</a:t>
            </a:r>
            <a:r>
              <a:rPr lang="fa-IR" b="1" dirty="0">
                <a:latin typeface="Times New Roman" pitchFamily="18" charset="0"/>
                <a:cs typeface="B Titr" pitchFamily="2" charset="-78"/>
              </a:rPr>
              <a:t> هفته اي آزمايشات تيروييد بيمار را چك كنيم و اگر </a:t>
            </a:r>
            <a:r>
              <a:rPr lang="en-US" b="1" dirty="0">
                <a:latin typeface="Times New Roman" pitchFamily="18" charset="0"/>
                <a:cs typeface="B Titr" pitchFamily="2" charset="-78"/>
              </a:rPr>
              <a:t>TSH</a:t>
            </a:r>
            <a:r>
              <a:rPr lang="fa-IR" b="1" dirty="0">
                <a:latin typeface="Times New Roman" pitchFamily="18" charset="0"/>
                <a:cs typeface="B Titr" pitchFamily="2" charset="-78"/>
              </a:rPr>
              <a:t> </a:t>
            </a:r>
            <a:r>
              <a:rPr lang="fa-IR" b="1" dirty="0">
                <a:solidFill>
                  <a:srgbClr val="FF0000"/>
                </a:solidFill>
                <a:latin typeface="Times New Roman" pitchFamily="18" charset="0"/>
                <a:cs typeface="B Titr" pitchFamily="2" charset="-78"/>
              </a:rPr>
              <a:t>بالاتر از </a:t>
            </a:r>
            <a:r>
              <a:rPr lang="en-US" b="1" dirty="0">
                <a:solidFill>
                  <a:srgbClr val="FF0000"/>
                </a:solidFill>
                <a:latin typeface="Times New Roman" pitchFamily="18" charset="0"/>
                <a:cs typeface="B Titr" pitchFamily="2" charset="-78"/>
              </a:rPr>
              <a:t>10</a:t>
            </a:r>
            <a:r>
              <a:rPr lang="fa-IR" b="1" dirty="0">
                <a:solidFill>
                  <a:srgbClr val="FF0000"/>
                </a:solidFill>
                <a:latin typeface="Times New Roman" pitchFamily="18" charset="0"/>
                <a:cs typeface="B Titr" pitchFamily="2" charset="-78"/>
              </a:rPr>
              <a:t> رفت و يا </a:t>
            </a:r>
            <a:r>
              <a:rPr lang="en-US" b="1" dirty="0">
                <a:solidFill>
                  <a:srgbClr val="FF0000"/>
                </a:solidFill>
                <a:latin typeface="Times New Roman" pitchFamily="18" charset="0"/>
                <a:cs typeface="B Titr" pitchFamily="2" charset="-78"/>
              </a:rPr>
              <a:t>T4</a:t>
            </a:r>
            <a:r>
              <a:rPr lang="fa-IR" b="1" dirty="0">
                <a:solidFill>
                  <a:srgbClr val="FF0000"/>
                </a:solidFill>
                <a:latin typeface="Times New Roman" pitchFamily="18" charset="0"/>
                <a:cs typeface="B Titr" pitchFamily="2" charset="-78"/>
              </a:rPr>
              <a:t> كاهش</a:t>
            </a:r>
            <a:r>
              <a:rPr lang="fa-IR" b="1" dirty="0">
                <a:latin typeface="Times New Roman" pitchFamily="18" charset="0"/>
                <a:cs typeface="B Titr" pitchFamily="2" charset="-78"/>
              </a:rPr>
              <a:t> پيدا كرد بيمار را درمان مي كنيم.</a:t>
            </a:r>
            <a:endParaRPr lang="en-US" b="1" dirty="0">
              <a:latin typeface="Times New Roman" pitchFamily="18" charset="0"/>
              <a:cs typeface="B Titr" pitchFamily="2" charset="-78"/>
            </a:endParaRPr>
          </a:p>
          <a:p>
            <a:pPr algn="just" rtl="1">
              <a:buFontTx/>
              <a:buChar char="-"/>
            </a:pPr>
            <a:r>
              <a:rPr lang="fa-IR" b="1" dirty="0">
                <a:latin typeface="Times New Roman" pitchFamily="18" charset="0"/>
                <a:cs typeface="B Titr" pitchFamily="2" charset="-78"/>
              </a:rPr>
              <a:t>در صورت</a:t>
            </a:r>
            <a:r>
              <a:rPr lang="en-US" b="1" dirty="0">
                <a:latin typeface="Times New Roman" pitchFamily="18" charset="0"/>
                <a:cs typeface="B Titr" pitchFamily="2" charset="-78"/>
              </a:rPr>
              <a:t> </a:t>
            </a:r>
            <a:r>
              <a:rPr lang="fa-IR" b="1" dirty="0">
                <a:solidFill>
                  <a:srgbClr val="FF0000"/>
                </a:solidFill>
                <a:latin typeface="Times New Roman" pitchFamily="18" charset="0"/>
                <a:cs typeface="B Titr" pitchFamily="2" charset="-78"/>
              </a:rPr>
              <a:t>سیر</a:t>
            </a:r>
            <a:r>
              <a:rPr lang="en-US" b="1" dirty="0">
                <a:solidFill>
                  <a:srgbClr val="FF0000"/>
                </a:solidFill>
                <a:latin typeface="Times New Roman" pitchFamily="18" charset="0"/>
                <a:cs typeface="B Titr" pitchFamily="2" charset="-78"/>
              </a:rPr>
              <a:t> </a:t>
            </a:r>
            <a:r>
              <a:rPr lang="fa-IR" b="1" dirty="0">
                <a:solidFill>
                  <a:srgbClr val="FF0000"/>
                </a:solidFill>
                <a:latin typeface="Times New Roman" pitchFamily="18" charset="0"/>
                <a:cs typeface="B Titr" pitchFamily="2" charset="-78"/>
              </a:rPr>
              <a:t>افزایش یابنده </a:t>
            </a:r>
            <a:r>
              <a:rPr lang="en-US" b="1" dirty="0">
                <a:solidFill>
                  <a:srgbClr val="FF0000"/>
                </a:solidFill>
                <a:latin typeface="Times New Roman" pitchFamily="18" charset="0"/>
                <a:cs typeface="B Titr" pitchFamily="2" charset="-78"/>
              </a:rPr>
              <a:t>TSH</a:t>
            </a:r>
            <a:r>
              <a:rPr lang="fa-IR" b="1" dirty="0">
                <a:solidFill>
                  <a:srgbClr val="FF0000"/>
                </a:solidFill>
                <a:latin typeface="Times New Roman" pitchFamily="18" charset="0"/>
                <a:cs typeface="B Titr" pitchFamily="2" charset="-78"/>
              </a:rPr>
              <a:t> </a:t>
            </a:r>
            <a:r>
              <a:rPr lang="fa-IR" b="1" dirty="0">
                <a:latin typeface="Times New Roman" pitchFamily="18" charset="0"/>
                <a:cs typeface="B Titr" pitchFamily="2" charset="-78"/>
              </a:rPr>
              <a:t>بیمار باید درمان شود مثلا </a:t>
            </a:r>
            <a:r>
              <a:rPr lang="en-US" b="1" dirty="0">
                <a:latin typeface="Times New Roman" pitchFamily="18" charset="0"/>
                <a:cs typeface="B Titr" pitchFamily="2" charset="-78"/>
              </a:rPr>
              <a:t>TSH</a:t>
            </a:r>
            <a:r>
              <a:rPr lang="fa-IR" b="1" dirty="0">
                <a:latin typeface="Times New Roman" pitchFamily="18" charset="0"/>
                <a:cs typeface="B Titr" pitchFamily="2" charset="-78"/>
              </a:rPr>
              <a:t> از 6 به 8 برسد </a:t>
            </a:r>
            <a:endParaRPr lang="en-US" i="1" dirty="0"/>
          </a:p>
          <a:p>
            <a:pPr algn="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17015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133600"/>
            <a:ext cx="8229600" cy="1676400"/>
          </a:xfrm>
        </p:spPr>
        <p:txBody>
          <a:bodyPr>
            <a:noAutofit/>
          </a:bodyPr>
          <a:lstStyle/>
          <a:p>
            <a:pPr>
              <a:lnSpc>
                <a:spcPts val="6600"/>
              </a:lnSpc>
            </a:pPr>
            <a:r>
              <a:rPr lang="en-US" sz="5400" b="1" dirty="0">
                <a:solidFill>
                  <a:srgbClr val="B73805"/>
                </a:solidFill>
                <a:latin typeface="Thames New" pitchFamily="2" charset="0"/>
                <a:cs typeface="Times New Roman" pitchFamily="18" charset="0"/>
              </a:rPr>
              <a:t>Diagnosis, Treatment &amp; Follow up in Congenital Hypothyroidism</a:t>
            </a:r>
            <a:br>
              <a:rPr lang="en-US" sz="5400" b="1" dirty="0">
                <a:solidFill>
                  <a:srgbClr val="B73805"/>
                </a:solidFill>
                <a:latin typeface="Thames New" pitchFamily="2" charset="0"/>
                <a:cs typeface="Times New Roman" pitchFamily="18" charset="0"/>
              </a:rPr>
            </a:br>
            <a:endParaRPr lang="en-US" sz="5400" b="1" dirty="0">
              <a:solidFill>
                <a:srgbClr val="B73805"/>
              </a:solidFill>
              <a:latin typeface="Thames New" pitchFamily="2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43400"/>
            <a:ext cx="6400800" cy="1752600"/>
          </a:xfrm>
        </p:spPr>
        <p:txBody>
          <a:bodyPr>
            <a:normAutofit fontScale="47500" lnSpcReduction="20000"/>
          </a:bodyPr>
          <a:lstStyle/>
          <a:p>
            <a:r>
              <a:rPr lang="en-US" sz="9600" b="1" dirty="0" err="1">
                <a:solidFill>
                  <a:schemeClr val="accent4">
                    <a:lumMod val="50000"/>
                  </a:schemeClr>
                </a:solidFill>
                <a:latin typeface="Gabriola" panose="04040605051002020D02" pitchFamily="82" charset="0"/>
              </a:rPr>
              <a:t>Dr</a:t>
            </a:r>
            <a:r>
              <a:rPr lang="en-US" sz="9600" b="1" dirty="0">
                <a:solidFill>
                  <a:schemeClr val="accent4">
                    <a:lumMod val="50000"/>
                  </a:schemeClr>
                </a:solidFill>
                <a:latin typeface="Gabriola" panose="04040605051002020D02" pitchFamily="82" charset="0"/>
              </a:rPr>
              <a:t> Mohamad </a:t>
            </a:r>
            <a:r>
              <a:rPr lang="en-US" sz="9600" b="1" dirty="0" err="1">
                <a:solidFill>
                  <a:schemeClr val="accent4">
                    <a:lumMod val="50000"/>
                  </a:schemeClr>
                </a:solidFill>
                <a:latin typeface="Gabriola" panose="04040605051002020D02" pitchFamily="82" charset="0"/>
              </a:rPr>
              <a:t>Ahangar</a:t>
            </a:r>
            <a:r>
              <a:rPr lang="en-US" sz="9600" b="1" dirty="0">
                <a:solidFill>
                  <a:schemeClr val="accent4">
                    <a:lumMod val="50000"/>
                  </a:schemeClr>
                </a:solidFill>
                <a:latin typeface="Gabriola" panose="04040605051002020D02" pitchFamily="82" charset="0"/>
              </a:rPr>
              <a:t> </a:t>
            </a:r>
            <a:r>
              <a:rPr lang="en-US" sz="9600" b="1" dirty="0" err="1">
                <a:solidFill>
                  <a:schemeClr val="accent4">
                    <a:lumMod val="50000"/>
                  </a:schemeClr>
                </a:solidFill>
                <a:latin typeface="Gabriola" panose="04040605051002020D02" pitchFamily="82" charset="0"/>
              </a:rPr>
              <a:t>Davoodi</a:t>
            </a:r>
            <a:endParaRPr lang="en-US" sz="9600" b="1" dirty="0">
              <a:solidFill>
                <a:schemeClr val="accent4">
                  <a:lumMod val="50000"/>
                </a:schemeClr>
              </a:solidFill>
              <a:latin typeface="Gabriola" panose="04040605051002020D02" pitchFamily="82" charset="0"/>
            </a:endParaRPr>
          </a:p>
          <a:p>
            <a:r>
              <a:rPr lang="en-US" sz="3600" b="1" i="1" dirty="0">
                <a:solidFill>
                  <a:srgbClr val="FF0000"/>
                </a:solidFill>
              </a:rPr>
              <a:t>Pediatric Endocrinologist</a:t>
            </a:r>
          </a:p>
          <a:p>
            <a:r>
              <a:rPr lang="en-US" sz="3600" b="1" i="1" dirty="0">
                <a:solidFill>
                  <a:srgbClr val="FF0000"/>
                </a:solidFill>
              </a:rPr>
              <a:t>Department of Pediatric, Arak University of Medical Sciences</a:t>
            </a:r>
          </a:p>
          <a:p>
            <a:endParaRPr lang="en-US" sz="3600" dirty="0">
              <a:solidFill>
                <a:srgbClr val="FF0000"/>
              </a:solidFill>
            </a:endParaRPr>
          </a:p>
          <a:p>
            <a:pPr>
              <a:lnSpc>
                <a:spcPts val="5000"/>
              </a:lnSpc>
              <a:spcBef>
                <a:spcPts val="0"/>
              </a:spcBef>
            </a:pPr>
            <a:endParaRPr lang="en-US" sz="36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676400"/>
            <a:ext cx="7848600" cy="4648200"/>
          </a:xfrm>
        </p:spPr>
        <p:txBody>
          <a:bodyPr>
            <a:noAutofit/>
          </a:bodyPr>
          <a:lstStyle/>
          <a:p>
            <a:pPr algn="r" rtl="1">
              <a:lnSpc>
                <a:spcPts val="5800"/>
              </a:lnSpc>
              <a:spcBef>
                <a:spcPts val="0"/>
              </a:spcBef>
              <a:buFontTx/>
              <a:buChar char="-"/>
            </a:pP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</a:t>
            </a:r>
            <a:r>
              <a:rPr lang="en-US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Subclinical Hypothyroidism</a:t>
            </a: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</a:t>
            </a:r>
          </a:p>
          <a:p>
            <a:pPr algn="r" rtl="1">
              <a:lnSpc>
                <a:spcPts val="5800"/>
              </a:lnSpc>
              <a:spcBef>
                <a:spcPts val="0"/>
              </a:spcBef>
              <a:buFontTx/>
              <a:buChar char="-"/>
            </a:pP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چک مجدد به فاصله 4- 2 هفته و در صورت تکرار درمان</a:t>
            </a:r>
          </a:p>
          <a:p>
            <a:pPr algn="r" rtl="1">
              <a:lnSpc>
                <a:spcPts val="5800"/>
              </a:lnSpc>
              <a:spcBef>
                <a:spcPts val="0"/>
              </a:spcBef>
            </a:pP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  تا 3 سالگی</a:t>
            </a:r>
          </a:p>
          <a:p>
            <a:pPr algn="r" rtl="1">
              <a:lnSpc>
                <a:spcPts val="5800"/>
              </a:lnSpc>
              <a:spcBef>
                <a:spcPts val="0"/>
              </a:spcBef>
              <a:buFontTx/>
              <a:buChar char="-"/>
            </a:pP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در نوزادان نارس و یا بیمار (غربالگری در سنین 2 و  6 و</a:t>
            </a:r>
          </a:p>
          <a:p>
            <a:pPr algn="r" rtl="1">
              <a:lnSpc>
                <a:spcPts val="5800"/>
              </a:lnSpc>
              <a:spcBef>
                <a:spcPts val="0"/>
              </a:spcBef>
            </a:pP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  10 هفتگی)</a:t>
            </a:r>
            <a:endParaRPr lang="en-US" sz="3000" b="1" dirty="0">
              <a:solidFill>
                <a:schemeClr val="tx1"/>
              </a:solidFill>
              <a:latin typeface="Times New Roman" pitchFamily="18" charset="0"/>
              <a:cs typeface="B Titr" pitchFamily="2" charset="-78"/>
            </a:endParaRPr>
          </a:p>
          <a:p>
            <a:pPr algn="r" rtl="1">
              <a:lnSpc>
                <a:spcPts val="5800"/>
              </a:lnSpc>
              <a:spcBef>
                <a:spcPts val="0"/>
              </a:spcBef>
            </a:pPr>
            <a:r>
              <a:rPr lang="en-US" sz="3000" b="1" dirty="0">
                <a:solidFill>
                  <a:srgbClr val="FF5D5D"/>
                </a:solidFill>
                <a:latin typeface="Times New Roman" pitchFamily="18" charset="0"/>
                <a:cs typeface="B Titr" pitchFamily="2" charset="-78"/>
                <a:sym typeface="Symbol"/>
              </a:rPr>
              <a:t> TSH  10</a:t>
            </a:r>
            <a:r>
              <a:rPr lang="fa-IR" sz="3000" b="1" dirty="0">
                <a:solidFill>
                  <a:srgbClr val="FF5D5D"/>
                </a:solidFill>
                <a:latin typeface="Times New Roman" pitchFamily="18" charset="0"/>
                <a:cs typeface="B Titr" pitchFamily="2" charset="-78"/>
                <a:sym typeface="Symbol"/>
              </a:rPr>
              <a:t> تا پایان هفته دوم :</a:t>
            </a: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  <a:sym typeface="Symbol"/>
              </a:rPr>
              <a:t> درمان جایگزین</a:t>
            </a: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 rot="5400000" flipH="1" flipV="1">
            <a:off x="6969631" y="1183770"/>
            <a:ext cx="540327" cy="1588"/>
          </a:xfrm>
          <a:prstGeom prst="straightConnector1">
            <a:avLst/>
          </a:prstGeom>
          <a:ln w="25400">
            <a:solidFill>
              <a:srgbClr val="FF696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 txBox="1">
            <a:spLocks/>
          </p:cNvSpPr>
          <p:nvPr/>
        </p:nvSpPr>
        <p:spPr>
          <a:xfrm>
            <a:off x="4876800" y="762000"/>
            <a:ext cx="3429000" cy="99060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Autofit/>
          </a:bodyPr>
          <a:lstStyle/>
          <a:p>
            <a:pPr lvl="0" algn="r" rtl="1">
              <a:spcBef>
                <a:spcPct val="0"/>
              </a:spcBef>
            </a:pPr>
            <a:r>
              <a:rPr lang="fa-IR" sz="3200" b="1" dirty="0">
                <a:solidFill>
                  <a:srgbClr val="FF5D5D"/>
                </a:solidFill>
                <a:latin typeface="Times New Roman" pitchFamily="18" charset="0"/>
                <a:cs typeface="B Titr" pitchFamily="2" charset="-78"/>
              </a:rPr>
              <a:t> </a:t>
            </a:r>
            <a:r>
              <a:rPr lang="en-US" sz="3200" b="1" dirty="0">
                <a:solidFill>
                  <a:srgbClr val="FF5D5D"/>
                </a:solidFill>
                <a:latin typeface="Times New Roman" pitchFamily="18" charset="0"/>
                <a:cs typeface="B Titr" pitchFamily="2" charset="-78"/>
              </a:rPr>
              <a:t>TSH</a:t>
            </a:r>
            <a:r>
              <a:rPr lang="fa-IR" sz="3200" b="1" dirty="0">
                <a:solidFill>
                  <a:srgbClr val="FF5D5D"/>
                </a:solidFill>
                <a:latin typeface="Times New Roman" pitchFamily="18" charset="0"/>
                <a:cs typeface="B Titr" pitchFamily="2" charset="-78"/>
              </a:rPr>
              <a:t> </a:t>
            </a:r>
            <a:r>
              <a:rPr lang="en-US" sz="3200" b="1" dirty="0">
                <a:solidFill>
                  <a:srgbClr val="FF5D5D"/>
                </a:solidFill>
                <a:latin typeface="Times New Roman" pitchFamily="18" charset="0"/>
                <a:cs typeface="B Titr" pitchFamily="2" charset="-78"/>
              </a:rPr>
              <a:t> </a:t>
            </a:r>
            <a:r>
              <a:rPr lang="fa-IR" sz="3200" b="1" dirty="0">
                <a:solidFill>
                  <a:srgbClr val="FF5D5D"/>
                </a:solidFill>
                <a:latin typeface="Times New Roman" pitchFamily="18" charset="0"/>
                <a:cs typeface="B Titr" pitchFamily="2" charset="-78"/>
              </a:rPr>
              <a:t>     و    </a:t>
            </a:r>
            <a:r>
              <a:rPr lang="en-US" sz="3200" b="1" dirty="0">
                <a:solidFill>
                  <a:srgbClr val="FF5D5D"/>
                </a:solidFill>
                <a:latin typeface="Times New Roman" pitchFamily="18" charset="0"/>
                <a:cs typeface="B Titr" pitchFamily="2" charset="-78"/>
              </a:rPr>
              <a:t>T4</a:t>
            </a:r>
            <a:r>
              <a:rPr lang="fa-IR" sz="3200" b="1" dirty="0">
                <a:solidFill>
                  <a:srgbClr val="FF5D5D"/>
                </a:solidFill>
                <a:latin typeface="Times New Roman" pitchFamily="18" charset="0"/>
                <a:cs typeface="B Titr" pitchFamily="2" charset="-78"/>
              </a:rPr>
              <a:t> 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FF5D5D"/>
              </a:solidFill>
              <a:effectLst/>
              <a:uLnTx/>
              <a:uFillTx/>
              <a:latin typeface="Times New Roman" pitchFamily="18" charset="0"/>
              <a:ea typeface="+mj-ea"/>
              <a:cs typeface="B Titr" pitchFamily="2" charset="-78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5721927" y="872836"/>
            <a:ext cx="720437" cy="1588"/>
          </a:xfrm>
          <a:prstGeom prst="straightConnector1">
            <a:avLst/>
          </a:prstGeom>
          <a:ln w="25400">
            <a:solidFill>
              <a:srgbClr val="FF696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990600"/>
            <a:ext cx="8534400" cy="5638800"/>
          </a:xfrm>
        </p:spPr>
        <p:txBody>
          <a:bodyPr>
            <a:noAutofit/>
          </a:bodyPr>
          <a:lstStyle/>
          <a:p>
            <a:pPr algn="r" rtl="1">
              <a:lnSpc>
                <a:spcPts val="5600"/>
              </a:lnSpc>
              <a:spcBef>
                <a:spcPts val="0"/>
              </a:spcBef>
              <a:buFontTx/>
              <a:buChar char="-"/>
            </a:pPr>
            <a:r>
              <a:rPr lang="fa-IR" sz="29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غربالگری غیرطبیعی اما </a:t>
            </a:r>
            <a:r>
              <a:rPr lang="en-US" sz="29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T4</a:t>
            </a:r>
            <a:r>
              <a:rPr lang="fa-IR" sz="29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سرمی طبیعی و </a:t>
            </a:r>
            <a:r>
              <a:rPr lang="en-US" sz="29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TSH</a:t>
            </a:r>
            <a:r>
              <a:rPr lang="fa-IR" sz="29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 افزایش </a:t>
            </a:r>
          </a:p>
          <a:p>
            <a:pPr algn="r" rtl="1">
              <a:lnSpc>
                <a:spcPts val="5600"/>
              </a:lnSpc>
              <a:spcBef>
                <a:spcPts val="0"/>
              </a:spcBef>
              <a:buFontTx/>
              <a:buChar char="-"/>
            </a:pPr>
            <a:r>
              <a:rPr lang="fa-IR" sz="29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شیوع در ایران </a:t>
            </a:r>
            <a:r>
              <a:rPr lang="fa-IR" sz="3400" b="1" baseline="30000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1</a:t>
            </a:r>
            <a:r>
              <a:rPr lang="fa-IR" sz="29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/</a:t>
            </a:r>
            <a:r>
              <a:rPr lang="fa-IR" sz="3400" b="1" baseline="-25000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1114</a:t>
            </a:r>
            <a:r>
              <a:rPr lang="fa-IR" sz="29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تولد زنده</a:t>
            </a:r>
          </a:p>
          <a:p>
            <a:pPr algn="r" rtl="1">
              <a:lnSpc>
                <a:spcPts val="5600"/>
              </a:lnSpc>
              <a:spcBef>
                <a:spcPts val="0"/>
              </a:spcBef>
              <a:buFontTx/>
              <a:buChar char="-"/>
            </a:pPr>
            <a:r>
              <a:rPr lang="fa-IR" sz="29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کمبود </a:t>
            </a:r>
            <a:r>
              <a:rPr lang="fa-IR" sz="2900" b="1" dirty="0">
                <a:solidFill>
                  <a:srgbClr val="00B050"/>
                </a:solidFill>
                <a:latin typeface="Times New Roman" pitchFamily="18" charset="0"/>
                <a:cs typeface="B Titr" pitchFamily="2" charset="-78"/>
              </a:rPr>
              <a:t>ید</a:t>
            </a:r>
            <a:r>
              <a:rPr lang="fa-IR" sz="29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، تماس با ید زیاد، </a:t>
            </a:r>
            <a:r>
              <a:rPr lang="fa-IR" sz="2900" b="1" dirty="0">
                <a:solidFill>
                  <a:srgbClr val="00B050"/>
                </a:solidFill>
                <a:latin typeface="Times New Roman" pitchFamily="18" charset="0"/>
                <a:cs typeface="B Titr" pitchFamily="2" charset="-78"/>
              </a:rPr>
              <a:t>آنتی بادی ضد تیروئید </a:t>
            </a:r>
            <a:r>
              <a:rPr lang="fa-IR" sz="29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مادرزادی، اختلال در ساختمان </a:t>
            </a:r>
            <a:r>
              <a:rPr lang="en-US" sz="29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TSH</a:t>
            </a:r>
            <a:r>
              <a:rPr lang="fa-IR" sz="29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، اختلال در سیستم فیدبک </a:t>
            </a:r>
            <a:r>
              <a:rPr lang="en-US" sz="29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TSH</a:t>
            </a:r>
            <a:r>
              <a:rPr lang="fa-IR" sz="29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، اختلال خفیف در سنتز هورمون</a:t>
            </a:r>
          </a:p>
          <a:p>
            <a:pPr algn="r" rtl="1">
              <a:lnSpc>
                <a:spcPts val="5600"/>
              </a:lnSpc>
              <a:spcBef>
                <a:spcPts val="0"/>
              </a:spcBef>
              <a:buFontTx/>
              <a:buChar char="-"/>
            </a:pPr>
            <a:r>
              <a:rPr lang="fa-IR" sz="29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اگر </a:t>
            </a:r>
            <a:r>
              <a:rPr lang="en-US" sz="2900" b="1" dirty="0">
                <a:solidFill>
                  <a:srgbClr val="FA0000"/>
                </a:solidFill>
                <a:latin typeface="Times New Roman" pitchFamily="18" charset="0"/>
                <a:cs typeface="B Titr" pitchFamily="2" charset="-78"/>
              </a:rPr>
              <a:t>TSH</a:t>
            </a:r>
            <a:r>
              <a:rPr lang="fa-IR" sz="2900" b="1" dirty="0">
                <a:solidFill>
                  <a:srgbClr val="FA0000"/>
                </a:solidFill>
                <a:latin typeface="Times New Roman" pitchFamily="18" charset="0"/>
                <a:cs typeface="B Titr" pitchFamily="2" charset="-78"/>
              </a:rPr>
              <a:t> بیش از 10</a:t>
            </a:r>
            <a:r>
              <a:rPr lang="fa-IR" sz="29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بوده و </a:t>
            </a:r>
            <a:r>
              <a:rPr lang="en-US" sz="2900" b="1" dirty="0">
                <a:solidFill>
                  <a:srgbClr val="00B050"/>
                </a:solidFill>
                <a:latin typeface="Times New Roman" pitchFamily="18" charset="0"/>
                <a:cs typeface="B Titr" pitchFamily="2" charset="-78"/>
              </a:rPr>
              <a:t>T4</a:t>
            </a:r>
            <a:r>
              <a:rPr lang="fa-IR" sz="2900" b="1" dirty="0">
                <a:solidFill>
                  <a:srgbClr val="00B050"/>
                </a:solidFill>
                <a:latin typeface="Times New Roman" pitchFamily="18" charset="0"/>
                <a:cs typeface="B Titr" pitchFamily="2" charset="-78"/>
              </a:rPr>
              <a:t> در حد بالای نرمال </a:t>
            </a:r>
            <a:r>
              <a:rPr lang="fa-IR" sz="29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باشد باید </a:t>
            </a:r>
            <a:r>
              <a:rPr lang="fa-IR" sz="2900" b="1" dirty="0">
                <a:solidFill>
                  <a:srgbClr val="00B050"/>
                </a:solidFill>
                <a:latin typeface="Times New Roman" pitchFamily="18" charset="0"/>
                <a:cs typeface="B Titr" pitchFamily="2" charset="-78"/>
              </a:rPr>
              <a:t>4- 2 هفته بعد و 3- 2 بار تکرار </a:t>
            </a:r>
            <a:r>
              <a:rPr lang="fa-IR" sz="29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کرده و در صورت </a:t>
            </a:r>
            <a:r>
              <a:rPr lang="fa-IR" sz="2900" b="1" dirty="0">
                <a:solidFill>
                  <a:srgbClr val="FF0000"/>
                </a:solidFill>
                <a:latin typeface="Times New Roman" pitchFamily="18" charset="0"/>
                <a:cs typeface="B Titr" pitchFamily="2" charset="-78"/>
              </a:rPr>
              <a:t>10</a:t>
            </a:r>
            <a:r>
              <a:rPr lang="fa-IR" sz="2900" b="1" dirty="0">
                <a:solidFill>
                  <a:srgbClr val="FF0000"/>
                </a:solidFill>
                <a:latin typeface="Times New Roman" pitchFamily="18" charset="0"/>
                <a:cs typeface="B Titr" pitchFamily="2" charset="-78"/>
                <a:sym typeface="Symbol"/>
              </a:rPr>
              <a:t>   </a:t>
            </a:r>
            <a:r>
              <a:rPr lang="en-US" sz="2900" b="1" dirty="0">
                <a:solidFill>
                  <a:srgbClr val="FF0000"/>
                </a:solidFill>
                <a:latin typeface="Times New Roman" pitchFamily="18" charset="0"/>
                <a:cs typeface="B Titr" pitchFamily="2" charset="-78"/>
                <a:sym typeface="Symbol"/>
              </a:rPr>
              <a:t>TSH</a:t>
            </a:r>
            <a:r>
              <a:rPr lang="fa-IR" sz="2900" b="1" dirty="0">
                <a:solidFill>
                  <a:srgbClr val="FF0000"/>
                </a:solidFill>
                <a:latin typeface="Times New Roman" pitchFamily="18" charset="0"/>
                <a:cs typeface="B Titr" pitchFamily="2" charset="-78"/>
                <a:sym typeface="Symbol"/>
              </a:rPr>
              <a:t> حتی با </a:t>
            </a:r>
            <a:r>
              <a:rPr lang="en-US" sz="2900" b="1" dirty="0">
                <a:solidFill>
                  <a:srgbClr val="FF0000"/>
                </a:solidFill>
                <a:latin typeface="Times New Roman" pitchFamily="18" charset="0"/>
                <a:cs typeface="B Titr" pitchFamily="2" charset="-78"/>
                <a:sym typeface="Symbol"/>
              </a:rPr>
              <a:t>T4</a:t>
            </a:r>
            <a:r>
              <a:rPr lang="fa-IR" sz="2900" b="1" dirty="0">
                <a:solidFill>
                  <a:srgbClr val="FF0000"/>
                </a:solidFill>
                <a:latin typeface="Times New Roman" pitchFamily="18" charset="0"/>
                <a:cs typeface="B Titr" pitchFamily="2" charset="-78"/>
                <a:sym typeface="Symbol"/>
              </a:rPr>
              <a:t> نرمال درمان کرد .</a:t>
            </a:r>
            <a:endParaRPr lang="fa-IR" sz="2900" b="1" dirty="0">
              <a:solidFill>
                <a:srgbClr val="FF0000"/>
              </a:solidFill>
              <a:latin typeface="Times New Roman" pitchFamily="18" charset="0"/>
              <a:cs typeface="B Titr" pitchFamily="2" charset="-78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200400" y="152400"/>
            <a:ext cx="51054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a-IR" sz="3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B Titr" pitchFamily="2" charset="-78"/>
              </a:rPr>
              <a:t>افزایش گذرای</a:t>
            </a:r>
            <a:r>
              <a:rPr kumimoji="0" lang="fa-IR" sz="3200" b="1" i="0" u="none" strike="noStrike" kern="1200" cap="none" spc="0" normalizeH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B Titr" pitchFamily="2" charset="-78"/>
              </a:rPr>
              <a:t> </a:t>
            </a:r>
            <a:r>
              <a:rPr kumimoji="0" lang="en-US" sz="3200" b="1" i="0" u="none" strike="noStrike" kern="1200" cap="none" spc="0" normalizeH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B Titr" pitchFamily="2" charset="-78"/>
              </a:rPr>
              <a:t>TSH</a:t>
            </a:r>
            <a:r>
              <a:rPr kumimoji="0" lang="fa-IR" sz="3200" b="1" i="0" u="none" strike="noStrike" kern="1200" cap="none" spc="0" normalizeH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B Titr" pitchFamily="2" charset="-78"/>
              </a:rPr>
              <a:t> :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B Titr" pitchFamily="2" charset="-78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Follow  up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None/>
            </a:pPr>
            <a:r>
              <a:rPr lang="en-US" b="1" dirty="0">
                <a:solidFill>
                  <a:srgbClr val="00B050"/>
                </a:solidFill>
              </a:rPr>
              <a:t>Routine Clinical Examination</a:t>
            </a:r>
          </a:p>
          <a:p>
            <a:pPr>
              <a:lnSpc>
                <a:spcPct val="80000"/>
              </a:lnSpc>
              <a:buNone/>
            </a:pPr>
            <a:r>
              <a:rPr lang="en-US" b="1" dirty="0"/>
              <a:t> </a:t>
            </a:r>
            <a:r>
              <a:rPr lang="en-US" b="1" dirty="0">
                <a:solidFill>
                  <a:schemeClr val="hlink"/>
                </a:solidFill>
              </a:rPr>
              <a:t>Including</a:t>
            </a:r>
          </a:p>
          <a:p>
            <a:pPr>
              <a:lnSpc>
                <a:spcPct val="80000"/>
              </a:lnSpc>
              <a:buClr>
                <a:srgbClr val="FF0000"/>
              </a:buClr>
              <a:buFont typeface="Wingdings" pitchFamily="2" charset="2"/>
              <a:buChar char="Ø"/>
            </a:pPr>
            <a:r>
              <a:rPr lang="en-US" b="1" dirty="0"/>
              <a:t> Assessment Of Growth And Development, At Regular Intervals</a:t>
            </a:r>
          </a:p>
          <a:p>
            <a:r>
              <a:rPr lang="en-US" b="1" dirty="0">
                <a:solidFill>
                  <a:srgbClr val="FF0000"/>
                </a:solidFill>
              </a:rPr>
              <a:t>FT4</a:t>
            </a:r>
          </a:p>
          <a:p>
            <a:r>
              <a:rPr lang="en-US" b="1" dirty="0">
                <a:solidFill>
                  <a:srgbClr val="FF0000"/>
                </a:solidFill>
              </a:rPr>
              <a:t>TSH</a:t>
            </a:r>
          </a:p>
          <a:p>
            <a:r>
              <a:rPr lang="en-US" b="1" dirty="0">
                <a:solidFill>
                  <a:srgbClr val="FF0000"/>
                </a:solidFill>
              </a:rPr>
              <a:t>T3</a:t>
            </a:r>
          </a:p>
          <a:p>
            <a:r>
              <a:rPr lang="en-US" b="1" dirty="0">
                <a:solidFill>
                  <a:schemeClr val="hlink"/>
                </a:solidFill>
              </a:rPr>
              <a:t>6-4 Weeks After Any Change In Thyroxin Dosage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14038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65d5Fantastic Wallpaper of Cute Babi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a-IR" sz="2900" b="1" dirty="0">
                <a:latin typeface="Times New Roman" pitchFamily="18" charset="0"/>
                <a:ea typeface="+mn-ea"/>
                <a:cs typeface="B Titr" pitchFamily="2" charset="-78"/>
              </a:rPr>
              <a:t>مثال</a:t>
            </a:r>
            <a:endParaRPr lang="en-US" sz="2900" b="1" dirty="0">
              <a:latin typeface="Times New Roman" pitchFamily="18" charset="0"/>
              <a:ea typeface="+mn-ea"/>
              <a:cs typeface="B Tit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>
              <a:buNone/>
            </a:pPr>
            <a:r>
              <a:rPr lang="fa-IR" sz="2900" b="1" dirty="0">
                <a:latin typeface="Times New Roman" pitchFamily="18" charset="0"/>
                <a:cs typeface="B Titr" pitchFamily="2" charset="-78"/>
              </a:rPr>
              <a:t>نوزاد ترم 22 روزه اي جهت بررسي آزمايشات تيروييد به شما ارجاع داده شده است. نتايج آزمايشات وي به قرار زير است:</a:t>
            </a:r>
          </a:p>
          <a:p>
            <a:pPr algn="just">
              <a:buNone/>
            </a:pPr>
            <a:r>
              <a:rPr lang="en-US" sz="2900" b="1" dirty="0">
                <a:latin typeface="Times New Roman" pitchFamily="18" charset="0"/>
                <a:cs typeface="B Titr" pitchFamily="2" charset="-78"/>
              </a:rPr>
              <a:t>TSH=4 </a:t>
            </a:r>
            <a:r>
              <a:rPr lang="en-US" sz="2900" b="1" dirty="0" err="1">
                <a:latin typeface="Times New Roman" pitchFamily="18" charset="0"/>
                <a:cs typeface="B Titr" pitchFamily="2" charset="-78"/>
              </a:rPr>
              <a:t>mIu</a:t>
            </a:r>
            <a:r>
              <a:rPr lang="en-US" sz="2900" b="1" dirty="0">
                <a:latin typeface="Times New Roman" pitchFamily="18" charset="0"/>
                <a:cs typeface="B Titr" pitchFamily="2" charset="-78"/>
              </a:rPr>
              <a:t>/L</a:t>
            </a:r>
          </a:p>
          <a:p>
            <a:pPr algn="just">
              <a:buNone/>
            </a:pPr>
            <a:r>
              <a:rPr lang="en-US" sz="2900" b="1" dirty="0">
                <a:latin typeface="Times New Roman" pitchFamily="18" charset="0"/>
                <a:cs typeface="B Titr" pitchFamily="2" charset="-78"/>
              </a:rPr>
              <a:t>T4= 4.5 mcg/dl                                      (5-16)</a:t>
            </a:r>
          </a:p>
          <a:p>
            <a:pPr algn="just">
              <a:buNone/>
            </a:pPr>
            <a:r>
              <a:rPr lang="en-US" sz="2900" b="1" dirty="0">
                <a:latin typeface="Times New Roman" pitchFamily="18" charset="0"/>
                <a:cs typeface="B Titr" pitchFamily="2" charset="-78"/>
              </a:rPr>
              <a:t>Free T4=1.5 ng/dl                        (0.8-2ng/dl)</a:t>
            </a:r>
          </a:p>
          <a:p>
            <a:pPr algn="just">
              <a:buNone/>
            </a:pPr>
            <a:r>
              <a:rPr lang="en-US" sz="2900" b="1" dirty="0">
                <a:latin typeface="Times New Roman" pitchFamily="18" charset="0"/>
                <a:cs typeface="B Titr" pitchFamily="2" charset="-78"/>
              </a:rPr>
              <a:t>T3RU = 40%                                   (up to 32%)</a:t>
            </a:r>
            <a:endParaRPr lang="fa-IR" sz="2900" b="1" dirty="0">
              <a:latin typeface="Times New Roman" pitchFamily="18" charset="0"/>
              <a:cs typeface="B Titr" pitchFamily="2" charset="-78"/>
            </a:endParaRPr>
          </a:p>
          <a:p>
            <a:pPr algn="just" rtl="1">
              <a:buNone/>
            </a:pPr>
            <a:r>
              <a:rPr lang="fa-IR" sz="2900" b="1" dirty="0">
                <a:latin typeface="Times New Roman" pitchFamily="18" charset="0"/>
                <a:cs typeface="B Titr" pitchFamily="2" charset="-78"/>
              </a:rPr>
              <a:t>نظر شما در مورد تشخيص و درمان اين نوزاد چيست؟</a:t>
            </a:r>
            <a:endParaRPr lang="en-US" sz="2900" b="1" dirty="0">
              <a:latin typeface="Times New Roman" pitchFamily="18" charset="0"/>
              <a:cs typeface="B Titr" pitchFamily="2" charset="-78"/>
            </a:endParaRPr>
          </a:p>
          <a:p>
            <a:pPr algn="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64382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 rtl="1">
              <a:lnSpc>
                <a:spcPct val="150000"/>
              </a:lnSpc>
              <a:buFontTx/>
              <a:buChar char="-"/>
            </a:pPr>
            <a:r>
              <a:rPr lang="fa-IR" b="1" dirty="0"/>
              <a:t>با توجه به نرمال بودن </a:t>
            </a:r>
            <a:r>
              <a:rPr lang="en-US" b="1" dirty="0"/>
              <a:t>TSH</a:t>
            </a:r>
            <a:r>
              <a:rPr lang="fa-IR" b="1" dirty="0"/>
              <a:t> و </a:t>
            </a:r>
            <a:r>
              <a:rPr lang="en-US" b="1" dirty="0"/>
              <a:t>Free T4</a:t>
            </a:r>
            <a:r>
              <a:rPr lang="fa-IR" b="1" dirty="0"/>
              <a:t> و بالابودن </a:t>
            </a:r>
            <a:r>
              <a:rPr lang="en-US" b="1" dirty="0"/>
              <a:t>T3RU</a:t>
            </a:r>
            <a:r>
              <a:rPr lang="fa-IR" b="1" dirty="0"/>
              <a:t> جهت اين نوزاد </a:t>
            </a:r>
            <a:r>
              <a:rPr lang="en-US" b="1" dirty="0"/>
              <a:t>TBG deficiency</a:t>
            </a:r>
            <a:r>
              <a:rPr lang="fa-IR" b="1" dirty="0"/>
              <a:t> مطرح مي شود.</a:t>
            </a:r>
            <a:endParaRPr lang="en-US" b="1" dirty="0"/>
          </a:p>
          <a:p>
            <a:r>
              <a:rPr lang="en-US" b="1" dirty="0">
                <a:solidFill>
                  <a:srgbClr val="00B050"/>
                </a:solidFill>
              </a:rPr>
              <a:t>TSH&lt;9mU/lit</a:t>
            </a:r>
            <a:endParaRPr lang="en-US" b="1" dirty="0"/>
          </a:p>
          <a:p>
            <a:r>
              <a:rPr lang="en-US" b="1" dirty="0">
                <a:solidFill>
                  <a:srgbClr val="00B0F0"/>
                </a:solidFill>
              </a:rPr>
              <a:t>T4&lt;5ug/dl </a:t>
            </a:r>
            <a:r>
              <a:rPr lang="en-US" b="1" dirty="0"/>
              <a:t>  </a:t>
            </a:r>
          </a:p>
          <a:p>
            <a:r>
              <a:rPr lang="en-US" b="1" dirty="0"/>
              <a:t>fT4=0.9-2.3ng/dl</a:t>
            </a:r>
          </a:p>
          <a:p>
            <a:r>
              <a:rPr lang="en-US" b="1" dirty="0"/>
              <a:t>T3 Ru&gt;45%</a:t>
            </a:r>
            <a:endParaRPr lang="fa-IR" b="1" dirty="0"/>
          </a:p>
          <a:p>
            <a:pPr algn="just" rtl="1">
              <a:lnSpc>
                <a:spcPct val="150000"/>
              </a:lnSpc>
              <a:buNone/>
            </a:pPr>
            <a:r>
              <a:rPr lang="fa-IR" b="1" dirty="0"/>
              <a:t>- اين نوزاد نياز به درمان ندارد.</a:t>
            </a:r>
            <a:endParaRPr lang="en-US" b="1" dirty="0"/>
          </a:p>
          <a:p>
            <a:pPr algn="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988221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476672"/>
            <a:ext cx="6609403" cy="5662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447800"/>
            <a:ext cx="7848600" cy="5029200"/>
          </a:xfrm>
        </p:spPr>
        <p:txBody>
          <a:bodyPr>
            <a:noAutofit/>
          </a:bodyPr>
          <a:lstStyle/>
          <a:p>
            <a:pPr algn="r" rtl="1">
              <a:lnSpc>
                <a:spcPts val="5500"/>
              </a:lnSpc>
              <a:spcBef>
                <a:spcPts val="0"/>
              </a:spcBef>
              <a:buFont typeface="Times New Roman" pitchFamily="18" charset="0"/>
              <a:buChar char="*"/>
            </a:pP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5- 3% کل نوزادان</a:t>
            </a:r>
          </a:p>
          <a:p>
            <a:pPr algn="r" rtl="1">
              <a:lnSpc>
                <a:spcPts val="5500"/>
              </a:lnSpc>
              <a:spcBef>
                <a:spcPts val="0"/>
              </a:spcBef>
              <a:buFont typeface="Times New Roman" pitchFamily="18" charset="0"/>
              <a:buChar char="*"/>
            </a:pP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12% نوزادان نارس</a:t>
            </a:r>
          </a:p>
          <a:p>
            <a:pPr algn="r" rtl="1">
              <a:lnSpc>
                <a:spcPts val="5500"/>
              </a:lnSpc>
              <a:spcBef>
                <a:spcPts val="0"/>
              </a:spcBef>
              <a:buFont typeface="Times New Roman" pitchFamily="18" charset="0"/>
              <a:buChar char="*"/>
            </a:pP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نوزادان </a:t>
            </a:r>
            <a:r>
              <a:rPr lang="fa-IR" sz="3000" b="1" dirty="0">
                <a:solidFill>
                  <a:srgbClr val="FF0000"/>
                </a:solidFill>
                <a:latin typeface="Times New Roman" pitchFamily="18" charset="0"/>
                <a:cs typeface="B Titr" pitchFamily="2" charset="-78"/>
              </a:rPr>
              <a:t>بیمار</a:t>
            </a:r>
          </a:p>
          <a:p>
            <a:pPr algn="r" rtl="1">
              <a:lnSpc>
                <a:spcPts val="5500"/>
              </a:lnSpc>
              <a:spcBef>
                <a:spcPts val="0"/>
              </a:spcBef>
              <a:buFont typeface="Times New Roman" pitchFamily="18" charset="0"/>
              <a:buChar char="*"/>
            </a:pP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</a:t>
            </a:r>
            <a:r>
              <a:rPr lang="fa-IR" sz="3000" b="1" dirty="0">
                <a:solidFill>
                  <a:srgbClr val="FF0000"/>
                </a:solidFill>
                <a:latin typeface="Times New Roman" pitchFamily="18" charset="0"/>
                <a:cs typeface="B Titr" pitchFamily="2" charset="-78"/>
              </a:rPr>
              <a:t>کمبود </a:t>
            </a:r>
            <a:r>
              <a:rPr lang="en-US" sz="3000" b="1" dirty="0">
                <a:solidFill>
                  <a:srgbClr val="FF0000"/>
                </a:solidFill>
                <a:latin typeface="Times New Roman" pitchFamily="18" charset="0"/>
                <a:cs typeface="B Titr" pitchFamily="2" charset="-78"/>
              </a:rPr>
              <a:t>TBG</a:t>
            </a: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( </a:t>
            </a:r>
            <a:r>
              <a:rPr lang="fa-IR" sz="3600" b="1" baseline="30000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1</a:t>
            </a: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/</a:t>
            </a:r>
            <a:r>
              <a:rPr lang="fa-IR" sz="3600" b="1" baseline="-25000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5000</a:t>
            </a: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تولد)</a:t>
            </a:r>
          </a:p>
          <a:p>
            <a:pPr algn="r" rtl="1">
              <a:lnSpc>
                <a:spcPts val="5500"/>
              </a:lnSpc>
              <a:spcBef>
                <a:spcPts val="0"/>
              </a:spcBef>
              <a:buFont typeface="Times New Roman" pitchFamily="18" charset="0"/>
              <a:buChar char="*"/>
            </a:pP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</a:t>
            </a:r>
            <a:r>
              <a:rPr lang="fa-IR" sz="3000" b="1" dirty="0">
                <a:solidFill>
                  <a:srgbClr val="FF0000"/>
                </a:solidFill>
                <a:latin typeface="Times New Roman" pitchFamily="18" charset="0"/>
                <a:cs typeface="B Titr" pitchFamily="2" charset="-78"/>
              </a:rPr>
              <a:t>هیپوتیروئیدی مرکزی</a:t>
            </a:r>
          </a:p>
          <a:p>
            <a:pPr algn="r" rtl="1">
              <a:lnSpc>
                <a:spcPts val="5500"/>
              </a:lnSpc>
              <a:spcBef>
                <a:spcPts val="0"/>
              </a:spcBef>
              <a:buFont typeface="Times New Roman" pitchFamily="18" charset="0"/>
              <a:buChar char="*"/>
            </a:pP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تأخیر در افزایش </a:t>
            </a:r>
            <a:r>
              <a:rPr lang="en-US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TSH</a:t>
            </a:r>
            <a:endParaRPr lang="fa-IR" sz="3000" b="1" dirty="0">
              <a:solidFill>
                <a:schemeClr val="tx1"/>
              </a:solidFill>
              <a:latin typeface="Times New Roman" pitchFamily="18" charset="0"/>
              <a:cs typeface="B Titr" pitchFamily="2" charset="-78"/>
            </a:endParaRPr>
          </a:p>
          <a:p>
            <a:pPr algn="r" rtl="1">
              <a:lnSpc>
                <a:spcPts val="5500"/>
              </a:lnSpc>
              <a:spcBef>
                <a:spcPts val="0"/>
              </a:spcBef>
              <a:buFont typeface="Times New Roman" pitchFamily="18" charset="0"/>
              <a:buChar char="*"/>
            </a:pP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مصرف داروها (</a:t>
            </a:r>
            <a:r>
              <a:rPr lang="fa-IR" sz="3000" b="1" dirty="0">
                <a:solidFill>
                  <a:srgbClr val="FF0000"/>
                </a:solidFill>
                <a:latin typeface="Times New Roman" pitchFamily="18" charset="0"/>
                <a:cs typeface="B Titr" pitchFamily="2" charset="-78"/>
              </a:rPr>
              <a:t>کورتون دوز بالا، دوپامین</a:t>
            </a: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)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181600" y="609600"/>
            <a:ext cx="3124200" cy="99060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Autofit/>
          </a:bodyPr>
          <a:lstStyle/>
          <a:p>
            <a:pPr lvl="0" algn="r" rtl="1">
              <a:spcBef>
                <a:spcPct val="0"/>
              </a:spcBef>
            </a:pPr>
            <a:r>
              <a:rPr lang="en-US" sz="3000" b="1" dirty="0">
                <a:solidFill>
                  <a:srgbClr val="FF0000"/>
                </a:solidFill>
                <a:latin typeface="Times New Roman" pitchFamily="18" charset="0"/>
                <a:cs typeface="B Titr" pitchFamily="2" charset="-78"/>
              </a:rPr>
              <a:t>TSH</a:t>
            </a:r>
            <a:r>
              <a:rPr lang="fa-IR" sz="3000" b="1" dirty="0">
                <a:solidFill>
                  <a:srgbClr val="FF0000"/>
                </a:solidFill>
                <a:latin typeface="Times New Roman" pitchFamily="18" charset="0"/>
                <a:cs typeface="B Titr" pitchFamily="2" charset="-78"/>
              </a:rPr>
              <a:t>	  و     </a:t>
            </a:r>
            <a:r>
              <a:rPr lang="en-US" sz="3000" b="1" dirty="0">
                <a:solidFill>
                  <a:srgbClr val="FF0000"/>
                </a:solidFill>
                <a:latin typeface="Times New Roman" pitchFamily="18" charset="0"/>
                <a:cs typeface="B Titr" pitchFamily="2" charset="-78"/>
              </a:rPr>
              <a:t>T4</a:t>
            </a:r>
            <a:r>
              <a:rPr lang="fa-IR" sz="3000" b="1" dirty="0">
                <a:solidFill>
                  <a:srgbClr val="FF0000"/>
                </a:solidFill>
                <a:latin typeface="Times New Roman" pitchFamily="18" charset="0"/>
                <a:cs typeface="B Titr" pitchFamily="2" charset="-78"/>
              </a:rPr>
              <a:t>     </a:t>
            </a:r>
            <a:endParaRPr kumimoji="0" lang="en-US" sz="3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B Titr" pitchFamily="2" charset="-78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7495309" y="734291"/>
            <a:ext cx="665018" cy="158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5400000">
            <a:off x="5838896" y="1017516"/>
            <a:ext cx="512619" cy="158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752600"/>
            <a:ext cx="7848600" cy="4572000"/>
          </a:xfrm>
        </p:spPr>
        <p:txBody>
          <a:bodyPr>
            <a:noAutofit/>
          </a:bodyPr>
          <a:lstStyle/>
          <a:p>
            <a:pPr algn="r" rtl="1">
              <a:lnSpc>
                <a:spcPts val="6000"/>
              </a:lnSpc>
              <a:spcBef>
                <a:spcPts val="0"/>
              </a:spcBef>
              <a:buFontTx/>
              <a:buChar char="-"/>
            </a:pP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 </a:t>
            </a:r>
            <a:r>
              <a:rPr lang="fa-IR" sz="3600" b="1" baseline="30000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1</a:t>
            </a: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/</a:t>
            </a:r>
            <a:r>
              <a:rPr lang="fa-IR" sz="3600" b="1" baseline="-25000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100000</a:t>
            </a: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 نوزاد زنده در نوزادان </a:t>
            </a:r>
            <a:r>
              <a:rPr lang="en-US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LBW</a:t>
            </a: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و </a:t>
            </a:r>
            <a:r>
              <a:rPr lang="en-US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VLBW</a:t>
            </a: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و</a:t>
            </a:r>
          </a:p>
          <a:p>
            <a:pPr algn="r" rtl="1">
              <a:lnSpc>
                <a:spcPts val="6000"/>
              </a:lnSpc>
              <a:spcBef>
                <a:spcPts val="0"/>
              </a:spcBef>
            </a:pP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   شدیداً بیمار و مبتلا به ناهنجاری قلبی </a:t>
            </a:r>
          </a:p>
          <a:p>
            <a:pPr algn="r" rtl="1">
              <a:lnSpc>
                <a:spcPts val="6000"/>
              </a:lnSpc>
              <a:spcBef>
                <a:spcPts val="0"/>
              </a:spcBef>
              <a:buFontTx/>
              <a:buChar char="-"/>
            </a:pP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غربالگری مجدد</a:t>
            </a:r>
          </a:p>
          <a:p>
            <a:pPr algn="r" rtl="1">
              <a:lnSpc>
                <a:spcPts val="6000"/>
              </a:lnSpc>
              <a:spcBef>
                <a:spcPts val="0"/>
              </a:spcBef>
              <a:buFontTx/>
              <a:buChar char="-"/>
            </a:pP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عدم شناسایی در برنامه غربالگری، آزمایش های سرمی</a:t>
            </a:r>
          </a:p>
          <a:p>
            <a:pPr algn="r" rtl="1">
              <a:lnSpc>
                <a:spcPts val="6000"/>
              </a:lnSpc>
              <a:spcBef>
                <a:spcPts val="0"/>
              </a:spcBef>
            </a:pP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  در صورت شک به کم کاری تیروئید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133600" y="609600"/>
            <a:ext cx="60960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B Titr" pitchFamily="2" charset="-78"/>
              </a:rPr>
              <a:t>T4</a:t>
            </a:r>
            <a:r>
              <a:rPr kumimoji="0" lang="fa-IR" sz="3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B Titr" pitchFamily="2" charset="-78"/>
              </a:rPr>
              <a:t>     و افزایش تأخیری</a:t>
            </a:r>
            <a:r>
              <a:rPr kumimoji="0" lang="fa-IR" sz="3200" b="1" i="0" u="none" strike="noStrike" kern="1200" cap="none" spc="0" normalizeH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B Titr" pitchFamily="2" charset="-78"/>
              </a:rPr>
              <a:t> </a:t>
            </a:r>
            <a:r>
              <a:rPr kumimoji="0" lang="en-US" sz="3200" b="1" i="0" u="none" strike="noStrike" kern="1200" cap="none" spc="0" normalizeH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B Titr" pitchFamily="2" charset="-78"/>
              </a:rPr>
              <a:t>TSH</a:t>
            </a:r>
            <a:r>
              <a:rPr kumimoji="0" lang="fa-IR" sz="3200" b="1" i="0" u="none" strike="noStrike" kern="1200" cap="none" spc="0" normalizeH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B Titr" pitchFamily="2" charset="-78"/>
              </a:rPr>
              <a:t> :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B Titr" pitchFamily="2" charset="-78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rot="5400000">
            <a:off x="7349837" y="1059873"/>
            <a:ext cx="568036" cy="1588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a-IR" sz="2400" b="1" dirty="0">
                <a:latin typeface="Times New Roman" pitchFamily="18" charset="0"/>
                <a:ea typeface="+mn-ea"/>
                <a:cs typeface="B Titr" pitchFamily="2" charset="-78"/>
              </a:rPr>
              <a:t>مثال</a:t>
            </a:r>
            <a:endParaRPr lang="en-US" sz="2400" b="1" dirty="0">
              <a:latin typeface="Times New Roman" pitchFamily="18" charset="0"/>
              <a:ea typeface="+mn-ea"/>
              <a:cs typeface="B Tit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just" rtl="1">
              <a:buNone/>
            </a:pPr>
            <a:r>
              <a:rPr lang="fa-IR" sz="3900" b="1" dirty="0">
                <a:latin typeface="Times New Roman" pitchFamily="18" charset="0"/>
                <a:cs typeface="B Titr" pitchFamily="2" charset="-78"/>
              </a:rPr>
              <a:t>شيرخوار ترم 35 روزه اي جهت بررسي آزمايشات تيروييد به شما مراجعه كرده است. نتايج آزمايشات وي به قرار زير است:</a:t>
            </a:r>
          </a:p>
          <a:p>
            <a:pPr rtl="1">
              <a:buNone/>
            </a:pPr>
            <a:r>
              <a:rPr lang="fa-IR" sz="3900" b="1" dirty="0">
                <a:latin typeface="Times New Roman" pitchFamily="18" charset="0"/>
                <a:cs typeface="B Titr" pitchFamily="2" charset="-78"/>
              </a:rPr>
              <a:t>       </a:t>
            </a:r>
            <a:r>
              <a:rPr lang="en-US" sz="3900" b="1" dirty="0">
                <a:latin typeface="Times New Roman" pitchFamily="18" charset="0"/>
                <a:cs typeface="B Titr" pitchFamily="2" charset="-78"/>
              </a:rPr>
              <a:t>15        TSH= 4mIu/L</a:t>
            </a:r>
            <a:r>
              <a:rPr lang="fa-IR" sz="3900" b="1" dirty="0">
                <a:latin typeface="Times New Roman" pitchFamily="18" charset="0"/>
                <a:cs typeface="B Titr" pitchFamily="2" charset="-78"/>
              </a:rPr>
              <a:t>روزگي</a:t>
            </a:r>
          </a:p>
          <a:p>
            <a:pPr rtl="1">
              <a:buNone/>
            </a:pPr>
            <a:r>
              <a:rPr lang="fa-IR" sz="3900" b="1" dirty="0">
                <a:latin typeface="Times New Roman" pitchFamily="18" charset="0"/>
                <a:cs typeface="B Titr" pitchFamily="2" charset="-78"/>
              </a:rPr>
              <a:t>             </a:t>
            </a:r>
            <a:r>
              <a:rPr lang="en-US" sz="3900" b="1" dirty="0">
                <a:latin typeface="Times New Roman" pitchFamily="18" charset="0"/>
                <a:cs typeface="B Titr" pitchFamily="2" charset="-78"/>
              </a:rPr>
              <a:t>                      T4 = 6.3 mcg/dl  </a:t>
            </a:r>
          </a:p>
          <a:p>
            <a:pPr rtl="1">
              <a:buNone/>
            </a:pPr>
            <a:r>
              <a:rPr lang="en-US" sz="3900" b="1" dirty="0">
                <a:latin typeface="Times New Roman" pitchFamily="18" charset="0"/>
                <a:cs typeface="B Titr" pitchFamily="2" charset="-78"/>
              </a:rPr>
              <a:t>  </a:t>
            </a:r>
            <a:r>
              <a:rPr lang="fa-IR" sz="3900" b="1" dirty="0">
                <a:latin typeface="Times New Roman" pitchFamily="18" charset="0"/>
                <a:cs typeface="B Titr" pitchFamily="2" charset="-78"/>
              </a:rPr>
              <a:t>          </a:t>
            </a:r>
          </a:p>
          <a:p>
            <a:pPr rtl="1">
              <a:buNone/>
            </a:pPr>
            <a:r>
              <a:rPr lang="en-US" sz="3900" b="1" dirty="0">
                <a:latin typeface="Times New Roman" pitchFamily="18" charset="0"/>
                <a:cs typeface="B Titr" pitchFamily="2" charset="-78"/>
              </a:rPr>
              <a:t>30        TSH= 3mIu/L</a:t>
            </a:r>
            <a:r>
              <a:rPr lang="fa-IR" sz="3900" b="1" dirty="0">
                <a:latin typeface="Times New Roman" pitchFamily="18" charset="0"/>
                <a:cs typeface="B Titr" pitchFamily="2" charset="-78"/>
              </a:rPr>
              <a:t>روزگي</a:t>
            </a:r>
          </a:p>
          <a:p>
            <a:pPr rtl="1">
              <a:buNone/>
            </a:pPr>
            <a:r>
              <a:rPr lang="en-US" sz="3900" b="1" dirty="0">
                <a:latin typeface="Times New Roman" pitchFamily="18" charset="0"/>
                <a:cs typeface="B Titr" pitchFamily="2" charset="-78"/>
              </a:rPr>
              <a:t>                     T4 = 4.5 mcg/dl</a:t>
            </a:r>
          </a:p>
          <a:p>
            <a:pPr rtl="1">
              <a:buNone/>
            </a:pPr>
            <a:r>
              <a:rPr lang="en-US" sz="3900" b="1" dirty="0">
                <a:latin typeface="Times New Roman" pitchFamily="18" charset="0"/>
                <a:cs typeface="B Titr" pitchFamily="2" charset="-78"/>
              </a:rPr>
              <a:t>                     T3Ru=19% (up to 32%)</a:t>
            </a:r>
          </a:p>
          <a:p>
            <a:pPr lvl="0" algn="just" rtl="1">
              <a:buClr>
                <a:srgbClr val="4F81BD"/>
              </a:buClr>
              <a:buNone/>
            </a:pPr>
            <a:r>
              <a:rPr lang="fa-IR" sz="3900" b="1" dirty="0">
                <a:latin typeface="Times New Roman" pitchFamily="18" charset="0"/>
                <a:cs typeface="B Titr" pitchFamily="2" charset="-78"/>
              </a:rPr>
              <a:t>                              </a:t>
            </a:r>
            <a:r>
              <a:rPr lang="en-US" sz="3900" b="1" dirty="0">
                <a:latin typeface="Times New Roman" pitchFamily="18" charset="0"/>
                <a:cs typeface="B Titr" pitchFamily="2" charset="-78"/>
              </a:rPr>
              <a:t>Free T4= 0.6 ng/dl (0.8-2.3ng/dl)</a:t>
            </a:r>
            <a:r>
              <a:rPr lang="fa-IR" sz="3900" b="1" dirty="0">
                <a:latin typeface="Times New Roman" pitchFamily="18" charset="0"/>
                <a:cs typeface="B Titr" pitchFamily="2" charset="-78"/>
              </a:rPr>
              <a:t>  </a:t>
            </a:r>
            <a:endParaRPr lang="en-US" sz="3900" b="1" dirty="0">
              <a:latin typeface="Times New Roman" pitchFamily="18" charset="0"/>
              <a:cs typeface="B Titr" pitchFamily="2" charset="-78"/>
            </a:endParaRPr>
          </a:p>
          <a:p>
            <a:pPr lvl="0" algn="just" rtl="1">
              <a:buClr>
                <a:srgbClr val="4F81BD"/>
              </a:buClr>
              <a:buNone/>
            </a:pPr>
            <a:r>
              <a:rPr lang="en-US" sz="3900" b="1" dirty="0">
                <a:latin typeface="Times New Roman" pitchFamily="18" charset="0"/>
                <a:cs typeface="B Titr" pitchFamily="2" charset="-78"/>
              </a:rPr>
              <a:t>                                   </a:t>
            </a:r>
            <a:endParaRPr lang="fa-IR" sz="3900" b="1" dirty="0">
              <a:latin typeface="Times New Roman" pitchFamily="18" charset="0"/>
              <a:cs typeface="B Titr" pitchFamily="2" charset="-78"/>
            </a:endParaRPr>
          </a:p>
          <a:p>
            <a:pPr lvl="0" algn="just" rtl="1">
              <a:buClr>
                <a:srgbClr val="4F81BD"/>
              </a:buClr>
              <a:buNone/>
            </a:pPr>
            <a:r>
              <a:rPr lang="fa-IR" sz="3900" b="1" dirty="0">
                <a:latin typeface="Times New Roman" pitchFamily="18" charset="0"/>
                <a:cs typeface="B Titr" pitchFamily="2" charset="-78"/>
              </a:rPr>
              <a:t> نظر شما راجع به تشخيص و درمان وي چيست؟</a:t>
            </a:r>
          </a:p>
          <a:p>
            <a:pPr lvl="0" algn="just" rtl="1">
              <a:buClr>
                <a:srgbClr val="4F81BD"/>
              </a:buClr>
              <a:buNone/>
            </a:pPr>
            <a:r>
              <a:rPr lang="fa-IR" sz="3900" b="1" dirty="0">
                <a:latin typeface="Times New Roman" pitchFamily="18" charset="0"/>
                <a:cs typeface="B Titr" pitchFamily="2" charset="-78"/>
              </a:rPr>
              <a:t>- آيا در اين بيمار نياز به بررسي ديگري مي باشد؟</a:t>
            </a:r>
          </a:p>
          <a:p>
            <a:pPr algn="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13687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152400"/>
            <a:ext cx="6324600" cy="914400"/>
          </a:xfrm>
        </p:spPr>
        <p:txBody>
          <a:bodyPr>
            <a:noAutofit/>
          </a:bodyPr>
          <a:lstStyle/>
          <a:p>
            <a:pPr algn="r" rtl="1"/>
            <a:r>
              <a:rPr lang="fa-IR" sz="3000" b="1" dirty="0">
                <a:solidFill>
                  <a:srgbClr val="E20000"/>
                </a:solidFill>
                <a:latin typeface="Times New Roman" pitchFamily="18" charset="0"/>
                <a:cs typeface="B Titr" pitchFamily="2" charset="-78"/>
              </a:rPr>
              <a:t>اتیولوژی بیماری کم کاری تیروئید مادرزادی :</a:t>
            </a:r>
            <a:endParaRPr lang="en-US" sz="3000" b="1" dirty="0">
              <a:solidFill>
                <a:srgbClr val="E20000"/>
              </a:solidFill>
              <a:latin typeface="Times New Roman" pitchFamily="18" charset="0"/>
              <a:cs typeface="B Titr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990600"/>
            <a:ext cx="7620000" cy="5867400"/>
          </a:xfrm>
        </p:spPr>
        <p:txBody>
          <a:bodyPr>
            <a:noAutofit/>
          </a:bodyPr>
          <a:lstStyle/>
          <a:p>
            <a:pPr algn="r" rtl="1">
              <a:lnSpc>
                <a:spcPts val="5600"/>
              </a:lnSpc>
              <a:spcBef>
                <a:spcPts val="0"/>
              </a:spcBef>
              <a:buFont typeface="Times New Roman" pitchFamily="18" charset="0"/>
              <a:buChar char="*"/>
            </a:pPr>
            <a:r>
              <a:rPr lang="fa-IR" sz="29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دیس ژنزی تیروئید</a:t>
            </a:r>
          </a:p>
          <a:p>
            <a:pPr algn="r" rtl="1">
              <a:lnSpc>
                <a:spcPts val="5600"/>
              </a:lnSpc>
              <a:spcBef>
                <a:spcPts val="0"/>
              </a:spcBef>
              <a:buFont typeface="Times New Roman" pitchFamily="18" charset="0"/>
              <a:buChar char="*"/>
            </a:pPr>
            <a:r>
              <a:rPr lang="fa-IR" sz="29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اختلال در سنتز هورمون تیروئید</a:t>
            </a:r>
          </a:p>
          <a:p>
            <a:pPr algn="r" rtl="1">
              <a:lnSpc>
                <a:spcPts val="5600"/>
              </a:lnSpc>
              <a:spcBef>
                <a:spcPts val="0"/>
              </a:spcBef>
              <a:buFont typeface="Times New Roman" pitchFamily="18" charset="0"/>
              <a:buChar char="*"/>
            </a:pPr>
            <a:r>
              <a:rPr lang="fa-IR" sz="29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مقاومت به هورمون تیروئید</a:t>
            </a:r>
          </a:p>
          <a:p>
            <a:pPr algn="r" rtl="1">
              <a:lnSpc>
                <a:spcPts val="5600"/>
              </a:lnSpc>
              <a:spcBef>
                <a:spcPts val="0"/>
              </a:spcBef>
              <a:buFont typeface="Times New Roman" pitchFamily="18" charset="0"/>
              <a:buChar char="*"/>
            </a:pPr>
            <a:r>
              <a:rPr lang="fa-IR" sz="29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کمبود ید</a:t>
            </a:r>
          </a:p>
          <a:p>
            <a:pPr algn="r" rtl="1">
              <a:lnSpc>
                <a:spcPts val="5600"/>
              </a:lnSpc>
              <a:spcBef>
                <a:spcPts val="0"/>
              </a:spcBef>
              <a:buFont typeface="Times New Roman" pitchFamily="18" charset="0"/>
              <a:buChar char="*"/>
            </a:pPr>
            <a:r>
              <a:rPr lang="fa-IR" sz="29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اختلال در سنتز یا عملکرد </a:t>
            </a:r>
            <a:r>
              <a:rPr lang="en-US" sz="29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TSH</a:t>
            </a:r>
            <a:r>
              <a:rPr lang="fa-IR" sz="29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و </a:t>
            </a:r>
            <a:r>
              <a:rPr lang="en-US" sz="29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TRH</a:t>
            </a:r>
            <a:endParaRPr lang="fa-IR" sz="2900" b="1" dirty="0">
              <a:solidFill>
                <a:schemeClr val="tx1"/>
              </a:solidFill>
              <a:latin typeface="Times New Roman" pitchFamily="18" charset="0"/>
              <a:cs typeface="B Titr" pitchFamily="2" charset="-78"/>
            </a:endParaRPr>
          </a:p>
          <a:p>
            <a:pPr algn="r" rtl="1">
              <a:lnSpc>
                <a:spcPts val="5600"/>
              </a:lnSpc>
              <a:spcBef>
                <a:spcPts val="0"/>
              </a:spcBef>
              <a:buFont typeface="Times New Roman" pitchFamily="18" charset="0"/>
              <a:buChar char="*"/>
            </a:pPr>
            <a:r>
              <a:rPr lang="fa-IR" sz="29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اختلال در انتقال هورمون تیروئید</a:t>
            </a:r>
          </a:p>
          <a:p>
            <a:pPr algn="r" rtl="1">
              <a:lnSpc>
                <a:spcPts val="5600"/>
              </a:lnSpc>
              <a:spcBef>
                <a:spcPts val="0"/>
              </a:spcBef>
              <a:buFont typeface="Times New Roman" pitchFamily="18" charset="0"/>
              <a:buChar char="*"/>
            </a:pPr>
            <a:r>
              <a:rPr lang="fa-IR" sz="29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آنتی بادی های مهارکننده</a:t>
            </a:r>
          </a:p>
          <a:p>
            <a:pPr algn="r" rtl="1">
              <a:lnSpc>
                <a:spcPts val="5600"/>
              </a:lnSpc>
              <a:spcBef>
                <a:spcPts val="0"/>
              </a:spcBef>
              <a:buFont typeface="Times New Roman" pitchFamily="18" charset="0"/>
              <a:buChar char="*"/>
            </a:pPr>
            <a:r>
              <a:rPr lang="fa-IR" sz="29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مصرف داروها یا ید رادیواکتیو توسط مادر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 rtl="1">
              <a:buFontTx/>
              <a:buChar char="-"/>
            </a:pPr>
            <a:r>
              <a:rPr lang="fa-IR" sz="2800" b="1" dirty="0">
                <a:latin typeface="Times New Roman" pitchFamily="18" charset="0"/>
                <a:cs typeface="B Titr" pitchFamily="2" charset="-78"/>
              </a:rPr>
              <a:t>با توجه به کاهش  </a:t>
            </a:r>
            <a:r>
              <a:rPr lang="en-US" sz="2800" b="1" dirty="0">
                <a:latin typeface="Times New Roman" pitchFamily="18" charset="0"/>
                <a:cs typeface="B Titr" pitchFamily="2" charset="-78"/>
              </a:rPr>
              <a:t>T3Ru</a:t>
            </a:r>
            <a:r>
              <a:rPr lang="fa-IR" sz="2800" b="1" dirty="0">
                <a:latin typeface="Times New Roman" pitchFamily="18" charset="0"/>
                <a:cs typeface="B Titr" pitchFamily="2" charset="-78"/>
              </a:rPr>
              <a:t>، كاهش </a:t>
            </a:r>
            <a:r>
              <a:rPr lang="en-US" sz="2800" b="1" dirty="0">
                <a:latin typeface="Times New Roman" pitchFamily="18" charset="0"/>
                <a:cs typeface="B Titr" pitchFamily="2" charset="-78"/>
              </a:rPr>
              <a:t>T4</a:t>
            </a:r>
            <a:r>
              <a:rPr lang="fa-IR" sz="2800" b="1" dirty="0">
                <a:latin typeface="Times New Roman" pitchFamily="18" charset="0"/>
                <a:cs typeface="B Titr" pitchFamily="2" charset="-78"/>
              </a:rPr>
              <a:t> و </a:t>
            </a:r>
            <a:r>
              <a:rPr lang="en-US" sz="2800" b="1" dirty="0">
                <a:latin typeface="Times New Roman" pitchFamily="18" charset="0"/>
                <a:cs typeface="B Titr" pitchFamily="2" charset="-78"/>
              </a:rPr>
              <a:t>Free T4</a:t>
            </a:r>
            <a:r>
              <a:rPr lang="fa-IR" sz="2800" b="1" dirty="0">
                <a:latin typeface="Times New Roman" pitchFamily="18" charset="0"/>
                <a:cs typeface="B Titr" pitchFamily="2" charset="-78"/>
              </a:rPr>
              <a:t> و عدم افزايش مناسب </a:t>
            </a:r>
            <a:r>
              <a:rPr lang="en-US" sz="2800" b="1" dirty="0">
                <a:latin typeface="Times New Roman" pitchFamily="18" charset="0"/>
                <a:cs typeface="B Titr" pitchFamily="2" charset="-78"/>
              </a:rPr>
              <a:t>TSH</a:t>
            </a:r>
            <a:r>
              <a:rPr lang="fa-IR" sz="2800" b="1" dirty="0">
                <a:latin typeface="Times New Roman" pitchFamily="18" charset="0"/>
                <a:cs typeface="B Titr" pitchFamily="2" charset="-78"/>
              </a:rPr>
              <a:t> براي بيمار تشخيص </a:t>
            </a:r>
            <a:r>
              <a:rPr lang="en-US" sz="2800" b="1" dirty="0">
                <a:latin typeface="Times New Roman" pitchFamily="18" charset="0"/>
                <a:cs typeface="B Titr" pitchFamily="2" charset="-78"/>
              </a:rPr>
              <a:t>Central hypothyroidism</a:t>
            </a:r>
            <a:r>
              <a:rPr lang="fa-IR" sz="2800" b="1" dirty="0">
                <a:latin typeface="Times New Roman" pitchFamily="18" charset="0"/>
                <a:cs typeface="B Titr" pitchFamily="2" charset="-78"/>
              </a:rPr>
              <a:t> مطرح است و بايستي تحت درمان با لووتيروكسين قرار گيرد.</a:t>
            </a:r>
          </a:p>
          <a:p>
            <a:pPr algn="just" rtl="1">
              <a:buFontTx/>
              <a:buChar char="-"/>
            </a:pPr>
            <a:endParaRPr lang="fa-IR" sz="2800" b="1" dirty="0">
              <a:latin typeface="Times New Roman" pitchFamily="18" charset="0"/>
              <a:cs typeface="B Titr" pitchFamily="2" charset="-78"/>
            </a:endParaRPr>
          </a:p>
          <a:p>
            <a:pPr algn="just" rtl="1">
              <a:buFontTx/>
              <a:buChar char="-"/>
            </a:pPr>
            <a:endParaRPr lang="fa-IR" sz="2800" b="1" dirty="0">
              <a:latin typeface="Times New Roman" pitchFamily="18" charset="0"/>
              <a:cs typeface="B Titr" pitchFamily="2" charset="-78"/>
            </a:endParaRPr>
          </a:p>
          <a:p>
            <a:pPr algn="just" rtl="1">
              <a:buFontTx/>
              <a:buChar char="-"/>
            </a:pPr>
            <a:r>
              <a:rPr lang="fa-IR" sz="2800" b="1" dirty="0">
                <a:latin typeface="Times New Roman" pitchFamily="18" charset="0"/>
                <a:cs typeface="B Titr" pitchFamily="2" charset="-78"/>
              </a:rPr>
              <a:t>در موارد هيپوتيروييدي مركزي </a:t>
            </a:r>
            <a:r>
              <a:rPr lang="en-US" sz="2800" b="1" dirty="0">
                <a:latin typeface="Times New Roman" pitchFamily="18" charset="0"/>
                <a:cs typeface="B Titr" pitchFamily="2" charset="-78"/>
              </a:rPr>
              <a:t>(central)</a:t>
            </a:r>
            <a:r>
              <a:rPr lang="fa-IR" sz="2800" b="1" dirty="0">
                <a:latin typeface="Times New Roman" pitchFamily="18" charset="0"/>
                <a:cs typeface="B Titr" pitchFamily="2" charset="-78"/>
              </a:rPr>
              <a:t> بايستي ساير محورهاي هيپوفيز نيز مورد بررسي قرار گيرند كه از همه مهم تر محور هيپوفيز- آدرنال است. (كورتيزول </a:t>
            </a:r>
            <a:r>
              <a:rPr lang="en-US" sz="2800" b="1" dirty="0">
                <a:latin typeface="Times New Roman" pitchFamily="18" charset="0"/>
                <a:cs typeface="B Titr" pitchFamily="2" charset="-78"/>
              </a:rPr>
              <a:t>8 AM</a:t>
            </a:r>
            <a:r>
              <a:rPr lang="fa-IR" sz="2800" b="1" dirty="0">
                <a:latin typeface="Times New Roman" pitchFamily="18" charset="0"/>
                <a:cs typeface="B Titr" pitchFamily="2" charset="-78"/>
              </a:rPr>
              <a:t> چك شود)</a:t>
            </a:r>
            <a:endParaRPr lang="en-US" sz="2800" b="1" dirty="0">
              <a:latin typeface="Times New Roman" pitchFamily="18" charset="0"/>
              <a:cs typeface="B Titr" pitchFamily="2" charset="-78"/>
            </a:endParaRPr>
          </a:p>
          <a:p>
            <a:pPr algn="just" rtl="1">
              <a:buFontTx/>
              <a:buChar char="-"/>
            </a:pPr>
            <a:endParaRPr lang="en-US" sz="2800" b="1" dirty="0">
              <a:latin typeface="Times New Roman" pitchFamily="18" charset="0"/>
              <a:cs typeface="B Titr" pitchFamily="2" charset="-78"/>
            </a:endParaRPr>
          </a:p>
          <a:p>
            <a:pPr algn="just" rtl="1">
              <a:buFontTx/>
              <a:buChar char="-"/>
            </a:pPr>
            <a:r>
              <a:rPr lang="fa-IR" sz="2800" b="1" dirty="0">
                <a:latin typeface="Times New Roman" pitchFamily="18" charset="0"/>
                <a:cs typeface="B Titr" pitchFamily="2" charset="-78"/>
              </a:rPr>
              <a:t>- انجام </a:t>
            </a:r>
            <a:r>
              <a:rPr lang="en-US" sz="2800" b="1" dirty="0">
                <a:latin typeface="Times New Roman" pitchFamily="18" charset="0"/>
                <a:cs typeface="B Titr" pitchFamily="2" charset="-78"/>
              </a:rPr>
              <a:t>Brain MRI</a:t>
            </a:r>
            <a:r>
              <a:rPr lang="fa-IR" sz="2800" b="1" dirty="0">
                <a:latin typeface="Times New Roman" pitchFamily="18" charset="0"/>
                <a:cs typeface="B Titr" pitchFamily="2" charset="-78"/>
              </a:rPr>
              <a:t> در </a:t>
            </a:r>
            <a:r>
              <a:rPr lang="en-US" sz="2800" b="1" dirty="0">
                <a:latin typeface="Times New Roman" pitchFamily="18" charset="0"/>
                <a:cs typeface="B Titr" pitchFamily="2" charset="-78"/>
              </a:rPr>
              <a:t>Follow – up</a:t>
            </a:r>
            <a:r>
              <a:rPr lang="fa-IR" sz="2800" b="1" dirty="0">
                <a:latin typeface="Times New Roman" pitchFamily="18" charset="0"/>
                <a:cs typeface="B Titr" pitchFamily="2" charset="-78"/>
              </a:rPr>
              <a:t> بايد مدنظر باشد.</a:t>
            </a:r>
            <a:endParaRPr lang="en-US" sz="2800" b="1" dirty="0">
              <a:latin typeface="Times New Roman" pitchFamily="18" charset="0"/>
              <a:cs typeface="B Titr" pitchFamily="2" charset="-78"/>
            </a:endParaRPr>
          </a:p>
          <a:p>
            <a:pPr algn="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461178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600200"/>
            <a:ext cx="7848600" cy="4572000"/>
          </a:xfrm>
        </p:spPr>
        <p:txBody>
          <a:bodyPr>
            <a:noAutofit/>
          </a:bodyPr>
          <a:lstStyle/>
          <a:p>
            <a:pPr algn="r" rtl="1">
              <a:lnSpc>
                <a:spcPts val="6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ویزیت توسط پزشک فوکال پوینت شهرستان ها</a:t>
            </a:r>
          </a:p>
          <a:p>
            <a:pPr algn="r" rtl="1">
              <a:lnSpc>
                <a:spcPts val="6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شرح حال کامل </a:t>
            </a:r>
          </a:p>
          <a:p>
            <a:pPr algn="r" rtl="1">
              <a:lnSpc>
                <a:spcPts val="6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معاینه فیزیکی</a:t>
            </a:r>
          </a:p>
          <a:p>
            <a:pPr algn="r" rtl="1">
              <a:lnSpc>
                <a:spcPts val="6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آموزش والدین</a:t>
            </a:r>
          </a:p>
          <a:p>
            <a:pPr algn="r" rtl="1">
              <a:lnSpc>
                <a:spcPts val="6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تصویربرداری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752600" y="457200"/>
            <a:ext cx="64770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a-IR" sz="3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B Titr" pitchFamily="2" charset="-78"/>
              </a:rPr>
              <a:t>مدیریت بیماری هیپوتیروئیدی مادرزادی :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B Titr" pitchFamily="2" charset="-78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1600200"/>
            <a:ext cx="7848600" cy="4800600"/>
          </a:xfrm>
        </p:spPr>
        <p:txBody>
          <a:bodyPr>
            <a:noAutofit/>
          </a:bodyPr>
          <a:lstStyle/>
          <a:p>
            <a:pPr algn="r" rtl="1">
              <a:lnSpc>
                <a:spcPts val="62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اندازه‏گیری منظم </a:t>
            </a:r>
            <a:r>
              <a:rPr lang="en-US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T4, Ft4, T3</a:t>
            </a: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و </a:t>
            </a:r>
            <a:r>
              <a:rPr lang="en-US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TSH</a:t>
            </a: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</a:t>
            </a:r>
          </a:p>
          <a:p>
            <a:pPr algn="r" rtl="1">
              <a:lnSpc>
                <a:spcPts val="62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ویزیت مستمر بر اساس دستورالعمل کشوری</a:t>
            </a:r>
          </a:p>
          <a:p>
            <a:pPr algn="r" rtl="1">
              <a:lnSpc>
                <a:spcPts val="62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بررسی رشدو نمو در هر جلسه</a:t>
            </a:r>
          </a:p>
          <a:p>
            <a:pPr algn="r" rtl="1">
              <a:lnSpc>
                <a:spcPts val="62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مشاوره های مورد نیاز</a:t>
            </a:r>
          </a:p>
          <a:p>
            <a:pPr algn="r" rtl="1">
              <a:lnSpc>
                <a:spcPts val="62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ارزیابی دایمی بودن در سه سالگی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867400" y="457200"/>
            <a:ext cx="23622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a-IR" sz="4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B Titr" pitchFamily="2" charset="-78"/>
              </a:rPr>
              <a:t>. . .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B Titr" pitchFamily="2" charset="-78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524000"/>
            <a:ext cx="7848600" cy="4572000"/>
          </a:xfrm>
        </p:spPr>
        <p:txBody>
          <a:bodyPr>
            <a:noAutofit/>
          </a:bodyPr>
          <a:lstStyle/>
          <a:p>
            <a:pPr algn="r" rtl="1">
              <a:lnSpc>
                <a:spcPts val="6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fa-IR" sz="24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اسکن تیروئید </a:t>
            </a:r>
          </a:p>
          <a:p>
            <a:pPr algn="r" rtl="1">
              <a:lnSpc>
                <a:spcPts val="6000"/>
              </a:lnSpc>
              <a:spcBef>
                <a:spcPts val="0"/>
              </a:spcBef>
            </a:pPr>
            <a:r>
              <a:rPr lang="fa-IR" sz="24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  - </a:t>
            </a:r>
            <a:r>
              <a:rPr lang="en-US" sz="24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I</a:t>
            </a:r>
            <a:r>
              <a:rPr lang="en-US" sz="2400" b="1" baseline="-25000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123</a:t>
            </a:r>
            <a:r>
              <a:rPr lang="fa-IR" sz="24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 یا  </a:t>
            </a:r>
            <a:r>
              <a:rPr lang="en-US" sz="24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Tc</a:t>
            </a:r>
            <a:r>
              <a:rPr lang="en-US" sz="2400" b="1" baseline="-25000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99m</a:t>
            </a:r>
            <a:endParaRPr lang="fa-IR" sz="2400" b="1" baseline="-25000" dirty="0">
              <a:solidFill>
                <a:schemeClr val="tx1"/>
              </a:solidFill>
              <a:latin typeface="Times New Roman" pitchFamily="18" charset="0"/>
              <a:cs typeface="B Titr" pitchFamily="2" charset="-78"/>
            </a:endParaRPr>
          </a:p>
          <a:p>
            <a:pPr algn="r" rtl="1">
              <a:lnSpc>
                <a:spcPts val="6000"/>
              </a:lnSpc>
              <a:spcBef>
                <a:spcPts val="0"/>
              </a:spcBef>
            </a:pPr>
            <a:r>
              <a:rPr lang="fa-IR" sz="24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  - آپلازی یا </a:t>
            </a:r>
            <a:r>
              <a:rPr lang="en-US" sz="2400" b="1" dirty="0" err="1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Ab</a:t>
            </a:r>
            <a:endParaRPr lang="fa-IR" sz="2400" b="1" dirty="0">
              <a:solidFill>
                <a:schemeClr val="tx1"/>
              </a:solidFill>
              <a:latin typeface="Times New Roman" pitchFamily="18" charset="0"/>
              <a:cs typeface="B Titr" pitchFamily="2" charset="-78"/>
            </a:endParaRPr>
          </a:p>
          <a:p>
            <a:pPr algn="r" rtl="1">
              <a:lnSpc>
                <a:spcPts val="6000"/>
              </a:lnSpc>
              <a:spcBef>
                <a:spcPts val="0"/>
              </a:spcBef>
            </a:pPr>
            <a:r>
              <a:rPr lang="fa-IR" sz="24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  - اکتوپیک</a:t>
            </a:r>
          </a:p>
          <a:p>
            <a:pPr algn="r" rtl="1">
              <a:lnSpc>
                <a:spcPts val="6000"/>
              </a:lnSpc>
              <a:spcBef>
                <a:spcPts val="0"/>
              </a:spcBef>
            </a:pPr>
            <a:r>
              <a:rPr lang="fa-IR" sz="24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  - در چند روز اول پس از درمان، 50 </a:t>
            </a:r>
            <a:r>
              <a:rPr lang="fa-IR" sz="24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  <a:sym typeface="Symbol"/>
              </a:rPr>
              <a:t> </a:t>
            </a:r>
            <a:r>
              <a:rPr lang="en-US" sz="24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  <a:sym typeface="Symbol"/>
              </a:rPr>
              <a:t>TSH</a:t>
            </a:r>
            <a:endParaRPr lang="fa-IR" sz="2400" b="1" dirty="0">
              <a:solidFill>
                <a:schemeClr val="tx1"/>
              </a:solidFill>
              <a:latin typeface="Times New Roman" pitchFamily="18" charset="0"/>
              <a:cs typeface="B Titr" pitchFamily="2" charset="-78"/>
              <a:sym typeface="Symbol"/>
            </a:endParaRPr>
          </a:p>
          <a:p>
            <a:pPr algn="r" rtl="1">
              <a:lnSpc>
                <a:spcPts val="6000"/>
              </a:lnSpc>
              <a:spcBef>
                <a:spcPts val="0"/>
              </a:spcBef>
            </a:pPr>
            <a:r>
              <a:rPr lang="fa-IR" sz="2400" b="1" dirty="0">
                <a:solidFill>
                  <a:srgbClr val="FF6969"/>
                </a:solidFill>
                <a:latin typeface="Times New Roman" pitchFamily="18" charset="0"/>
                <a:cs typeface="B Titr" pitchFamily="2" charset="-78"/>
              </a:rPr>
              <a:t> عدم تأخیر در درمان بخاطر اسکن</a:t>
            </a:r>
          </a:p>
          <a:p>
            <a:pPr algn="r" rtl="1">
              <a:lnSpc>
                <a:spcPts val="6000"/>
              </a:lnSpc>
              <a:spcBef>
                <a:spcPts val="0"/>
              </a:spcBef>
            </a:pPr>
            <a:endParaRPr lang="fa-IR" sz="2400" b="1" dirty="0">
              <a:solidFill>
                <a:schemeClr val="tx1"/>
              </a:solidFill>
              <a:latin typeface="Times New Roman" pitchFamily="18" charset="0"/>
              <a:cs typeface="B Titr" pitchFamily="2" charset="-78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295400" y="533400"/>
            <a:ext cx="70866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a-IR" sz="3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B Titr" pitchFamily="2" charset="-78"/>
              </a:rPr>
              <a:t>بررسی اتیولوژی های کم کاری مادرزادی تیروئید :</a:t>
            </a:r>
            <a:endParaRPr kumimoji="0" lang="en-US" sz="3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B Titr" pitchFamily="2" charset="-78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066800"/>
            <a:ext cx="7848600" cy="5562600"/>
          </a:xfrm>
        </p:spPr>
        <p:txBody>
          <a:bodyPr>
            <a:noAutofit/>
          </a:bodyPr>
          <a:lstStyle/>
          <a:p>
            <a:pPr algn="r" rtl="1">
              <a:lnSpc>
                <a:spcPts val="6000"/>
              </a:lnSpc>
              <a:spcBef>
                <a:spcPts val="0"/>
              </a:spcBef>
              <a:buFont typeface="Times New Roman" pitchFamily="18" charset="0"/>
              <a:buChar char="*"/>
            </a:pP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سونوگرافی تیروئید </a:t>
            </a:r>
          </a:p>
          <a:p>
            <a:pPr algn="r" rtl="1">
              <a:lnSpc>
                <a:spcPts val="6000"/>
              </a:lnSpc>
              <a:spcBef>
                <a:spcPts val="0"/>
              </a:spcBef>
            </a:pP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  - </a:t>
            </a:r>
            <a:r>
              <a:rPr lang="en-US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Color Doppler </a:t>
            </a:r>
            <a:r>
              <a:rPr lang="en-US" sz="3000" b="1" dirty="0" err="1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Ultrasonography</a:t>
            </a: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</a:t>
            </a:r>
          </a:p>
          <a:p>
            <a:pPr algn="r" rtl="1">
              <a:lnSpc>
                <a:spcPts val="6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اندازه گیری آنتی بادی ها</a:t>
            </a:r>
          </a:p>
          <a:p>
            <a:pPr algn="r" rtl="1">
              <a:lnSpc>
                <a:spcPts val="6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اندازه گیری ید ادرار در نوزاد</a:t>
            </a:r>
          </a:p>
          <a:p>
            <a:pPr algn="r" rtl="1">
              <a:lnSpc>
                <a:spcPts val="6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</a:t>
            </a:r>
            <a:r>
              <a:rPr lang="fa-IR" sz="3000" b="1" dirty="0">
                <a:solidFill>
                  <a:srgbClr val="FF0000"/>
                </a:solidFill>
                <a:latin typeface="Times New Roman" pitchFamily="18" charset="0"/>
                <a:cs typeface="B Titr" pitchFamily="2" charset="-78"/>
              </a:rPr>
              <a:t>شنوایی سنجی</a:t>
            </a:r>
          </a:p>
          <a:p>
            <a:pPr algn="r" rtl="1">
              <a:lnSpc>
                <a:spcPts val="6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مشاوره (</a:t>
            </a:r>
            <a:r>
              <a:rPr lang="fa-IR" sz="3000" b="1" dirty="0">
                <a:solidFill>
                  <a:srgbClr val="FF0000"/>
                </a:solidFill>
                <a:latin typeface="Times New Roman" pitchFamily="18" charset="0"/>
                <a:cs typeface="B Titr" pitchFamily="2" charset="-78"/>
              </a:rPr>
              <a:t>کاردیولوژی، کلیوی</a:t>
            </a: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)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096000" y="152400"/>
            <a:ext cx="22860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a-IR" sz="4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B Titr" pitchFamily="2" charset="-78"/>
              </a:rPr>
              <a:t>. . .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B Titr" pitchFamily="2" charset="-78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eejette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600200"/>
            <a:ext cx="7848600" cy="4800600"/>
          </a:xfrm>
        </p:spPr>
        <p:txBody>
          <a:bodyPr>
            <a:noAutofit/>
          </a:bodyPr>
          <a:lstStyle/>
          <a:p>
            <a:pPr algn="r" rtl="1">
              <a:lnSpc>
                <a:spcPts val="58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موفقیت در پیشگیری از عوارض : زمان شروع درمان و</a:t>
            </a:r>
          </a:p>
          <a:p>
            <a:pPr algn="r" rtl="1">
              <a:lnSpc>
                <a:spcPts val="5800"/>
              </a:lnSpc>
              <a:spcBef>
                <a:spcPts val="0"/>
              </a:spcBef>
            </a:pP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  کیفیت کنترل متابولیک بیماری</a:t>
            </a:r>
          </a:p>
          <a:p>
            <a:pPr algn="r" rtl="1">
              <a:lnSpc>
                <a:spcPts val="58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اهداف درمان : </a:t>
            </a:r>
            <a:r>
              <a:rPr lang="fa-IR" sz="3000" b="1" dirty="0">
                <a:solidFill>
                  <a:srgbClr val="00B050"/>
                </a:solidFill>
                <a:latin typeface="Times New Roman" pitchFamily="18" charset="0"/>
                <a:cs typeface="B Titr" pitchFamily="2" charset="-78"/>
              </a:rPr>
              <a:t>نرمال کردن </a:t>
            </a:r>
            <a:r>
              <a:rPr lang="en-US" sz="3000" b="1" dirty="0">
                <a:solidFill>
                  <a:srgbClr val="00B050"/>
                </a:solidFill>
                <a:latin typeface="Times New Roman" pitchFamily="18" charset="0"/>
                <a:cs typeface="B Titr" pitchFamily="2" charset="-78"/>
              </a:rPr>
              <a:t>T4</a:t>
            </a:r>
            <a:r>
              <a:rPr lang="fa-IR" sz="3000" b="1" dirty="0">
                <a:solidFill>
                  <a:srgbClr val="00B050"/>
                </a:solidFill>
                <a:latin typeface="Times New Roman" pitchFamily="18" charset="0"/>
                <a:cs typeface="B Titr" pitchFamily="2" charset="-78"/>
              </a:rPr>
              <a:t> در مدت 2 هفته </a:t>
            </a: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و نرمال</a:t>
            </a:r>
          </a:p>
          <a:p>
            <a:pPr algn="r" rtl="1">
              <a:lnSpc>
                <a:spcPts val="5800"/>
              </a:lnSpc>
              <a:spcBef>
                <a:spcPts val="0"/>
              </a:spcBef>
            </a:pP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  کردن </a:t>
            </a:r>
            <a:r>
              <a:rPr lang="en-US" sz="3000" b="1" dirty="0">
                <a:solidFill>
                  <a:srgbClr val="00B050"/>
                </a:solidFill>
                <a:latin typeface="Times New Roman" pitchFamily="18" charset="0"/>
                <a:cs typeface="B Titr" pitchFamily="2" charset="-78"/>
              </a:rPr>
              <a:t>TSH</a:t>
            </a:r>
            <a:r>
              <a:rPr lang="fa-IR" sz="3000" b="1" dirty="0">
                <a:solidFill>
                  <a:srgbClr val="00B050"/>
                </a:solidFill>
                <a:latin typeface="Times New Roman" pitchFamily="18" charset="0"/>
                <a:cs typeface="B Titr" pitchFamily="2" charset="-78"/>
              </a:rPr>
              <a:t> در مدت یک ماه</a:t>
            </a:r>
          </a:p>
          <a:p>
            <a:pPr algn="r" rtl="1">
              <a:lnSpc>
                <a:spcPts val="58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</a:t>
            </a:r>
            <a:r>
              <a:rPr lang="fa-IR" sz="3000" b="1" dirty="0">
                <a:solidFill>
                  <a:srgbClr val="FF6969"/>
                </a:solidFill>
                <a:latin typeface="Times New Roman" pitchFamily="18" charset="0"/>
                <a:cs typeface="B Titr" pitchFamily="2" charset="-78"/>
              </a:rPr>
              <a:t>لووتیروکسین در اسرع وقت و توسط اولین پزشک در</a:t>
            </a:r>
          </a:p>
          <a:p>
            <a:pPr algn="r" rtl="1">
              <a:lnSpc>
                <a:spcPts val="5800"/>
              </a:lnSpc>
              <a:spcBef>
                <a:spcPts val="0"/>
              </a:spcBef>
            </a:pPr>
            <a:r>
              <a:rPr lang="fa-IR" sz="3000" b="1" dirty="0">
                <a:solidFill>
                  <a:srgbClr val="FF6969"/>
                </a:solidFill>
                <a:latin typeface="Times New Roman" pitchFamily="18" charset="0"/>
                <a:cs typeface="B Titr" pitchFamily="2" charset="-78"/>
              </a:rPr>
              <a:t>   دسترس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715000" y="533400"/>
            <a:ext cx="26670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a-IR" sz="3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B Titr" pitchFamily="2" charset="-78"/>
              </a:rPr>
              <a:t>درمـان :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B Titr" pitchFamily="2" charset="-78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905000"/>
            <a:ext cx="7620000" cy="4267200"/>
          </a:xfrm>
        </p:spPr>
        <p:txBody>
          <a:bodyPr>
            <a:noAutofit/>
          </a:bodyPr>
          <a:lstStyle/>
          <a:p>
            <a:pPr algn="r" rtl="1">
              <a:lnSpc>
                <a:spcPts val="62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دوز لووتیروکسین </a:t>
            </a:r>
            <a:r>
              <a:rPr lang="en-US" sz="3000" b="1" dirty="0">
                <a:solidFill>
                  <a:srgbClr val="FA0000"/>
                </a:solidFill>
                <a:latin typeface="Times New Roman" pitchFamily="18" charset="0"/>
                <a:cs typeface="B Titr" pitchFamily="2" charset="-78"/>
              </a:rPr>
              <a:t>10-15 </a:t>
            </a:r>
            <a:r>
              <a:rPr lang="en-US" sz="3000" b="1" dirty="0" err="1">
                <a:solidFill>
                  <a:srgbClr val="FA0000"/>
                </a:solidFill>
                <a:latin typeface="Times New Roman" pitchFamily="18" charset="0"/>
                <a:cs typeface="B Titr" pitchFamily="2" charset="-78"/>
              </a:rPr>
              <a:t>ug</a:t>
            </a:r>
            <a:r>
              <a:rPr lang="en-US" sz="3000" b="1" dirty="0">
                <a:solidFill>
                  <a:srgbClr val="FA0000"/>
                </a:solidFill>
                <a:latin typeface="Times New Roman" pitchFamily="18" charset="0"/>
                <a:cs typeface="B Titr" pitchFamily="2" charset="-78"/>
              </a:rPr>
              <a:t>/kg/day</a:t>
            </a:r>
            <a:r>
              <a:rPr lang="fa-IR" sz="3000" b="1" dirty="0">
                <a:solidFill>
                  <a:srgbClr val="FA0000"/>
                </a:solidFill>
                <a:latin typeface="Times New Roman" pitchFamily="18" charset="0"/>
                <a:cs typeface="B Titr" pitchFamily="2" charset="-78"/>
              </a:rPr>
              <a:t> </a:t>
            </a: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و </a:t>
            </a:r>
            <a:r>
              <a:rPr lang="en-US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T4 </a:t>
            </a:r>
            <a:r>
              <a:rPr lang="en-US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  <a:sym typeface="Symbol"/>
              </a:rPr>
              <a:t> 5</a:t>
            </a: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  <a:sym typeface="Symbol"/>
              </a:rPr>
              <a:t> باید</a:t>
            </a:r>
          </a:p>
          <a:p>
            <a:pPr algn="r" rtl="1">
              <a:lnSpc>
                <a:spcPts val="6200"/>
              </a:lnSpc>
              <a:spcBef>
                <a:spcPts val="0"/>
              </a:spcBef>
            </a:pP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  <a:sym typeface="Symbol"/>
              </a:rPr>
              <a:t>   </a:t>
            </a:r>
            <a:r>
              <a:rPr lang="en-US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  <a:sym typeface="Symbol"/>
              </a:rPr>
              <a:t>50 </a:t>
            </a:r>
            <a:r>
              <a:rPr lang="en-US" sz="3000" b="1" dirty="0" err="1">
                <a:solidFill>
                  <a:schemeClr val="tx1"/>
                </a:solidFill>
                <a:latin typeface="Times New Roman" pitchFamily="18" charset="0"/>
                <a:cs typeface="B Titr" pitchFamily="2" charset="-78"/>
                <a:sym typeface="Symbol"/>
              </a:rPr>
              <a:t>ug</a:t>
            </a:r>
            <a:r>
              <a:rPr lang="en-US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  <a:sym typeface="Symbol"/>
              </a:rPr>
              <a:t>/day</a:t>
            </a: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  <a:sym typeface="Symbol"/>
              </a:rPr>
              <a:t> داد .</a:t>
            </a:r>
          </a:p>
          <a:p>
            <a:pPr algn="r" rtl="1">
              <a:lnSpc>
                <a:spcPts val="62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  <a:sym typeface="Symbol"/>
              </a:rPr>
              <a:t> عدم افزایش </a:t>
            </a:r>
            <a:r>
              <a:rPr lang="en-US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  <a:sym typeface="Symbol"/>
              </a:rPr>
              <a:t>T4</a:t>
            </a: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  <a:sym typeface="Symbol"/>
              </a:rPr>
              <a:t> پس از 2 هفته : عدم همکاری والدین،</a:t>
            </a:r>
          </a:p>
          <a:p>
            <a:pPr algn="r" rtl="1">
              <a:lnSpc>
                <a:spcPts val="6200"/>
              </a:lnSpc>
              <a:spcBef>
                <a:spcPts val="0"/>
              </a:spcBef>
            </a:pP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  <a:sym typeface="Symbol"/>
              </a:rPr>
              <a:t>   دوز ناکافی، شیر سویا</a:t>
            </a:r>
            <a:endParaRPr lang="fa-IR" sz="3000" b="1" dirty="0">
              <a:solidFill>
                <a:schemeClr val="tx1"/>
              </a:solidFill>
              <a:latin typeface="Times New Roman" pitchFamily="18" charset="0"/>
              <a:cs typeface="B Titr" pitchFamily="2" charset="-78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715000" y="533400"/>
            <a:ext cx="26670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a-IR" sz="4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B Titr" pitchFamily="2" charset="-78"/>
              </a:rPr>
              <a:t>. . .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B Titr" pitchFamily="2" charset="-78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461655"/>
            <a:ext cx="7848600" cy="4114800"/>
          </a:xfrm>
        </p:spPr>
        <p:txBody>
          <a:bodyPr>
            <a:noAutofit/>
          </a:bodyPr>
          <a:lstStyle/>
          <a:p>
            <a:pPr algn="r" rtl="1">
              <a:lnSpc>
                <a:spcPts val="6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</a:t>
            </a:r>
            <a:r>
              <a:rPr lang="en-US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Minor adjustment</a:t>
            </a: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بر اساس </a:t>
            </a:r>
            <a:r>
              <a:rPr lang="en-US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T4</a:t>
            </a: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و </a:t>
            </a:r>
            <a:r>
              <a:rPr lang="en-US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TSH</a:t>
            </a: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نوزاد</a:t>
            </a:r>
          </a:p>
          <a:p>
            <a:pPr algn="r" rtl="1">
              <a:lnSpc>
                <a:spcPts val="6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</a:t>
            </a:r>
            <a:r>
              <a:rPr lang="en-US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12-13 </a:t>
            </a:r>
            <a:r>
              <a:rPr lang="en-US" sz="3000" b="1" dirty="0" err="1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mcgr</a:t>
            </a: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به دوز روزانه</a:t>
            </a:r>
          </a:p>
          <a:p>
            <a:pPr algn="r" rtl="1">
              <a:lnSpc>
                <a:spcPts val="6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US" sz="3000" b="1" dirty="0">
                <a:solidFill>
                  <a:srgbClr val="FF0000"/>
                </a:solidFill>
                <a:latin typeface="Times New Roman" pitchFamily="18" charset="0"/>
                <a:cs typeface="B Titr" pitchFamily="2" charset="-78"/>
              </a:rPr>
              <a:t>T4</a:t>
            </a:r>
            <a:r>
              <a:rPr lang="fa-IR" sz="3000" b="1" dirty="0">
                <a:solidFill>
                  <a:srgbClr val="FF0000"/>
                </a:solidFill>
                <a:latin typeface="Times New Roman" pitchFamily="18" charset="0"/>
                <a:cs typeface="B Titr" pitchFamily="2" charset="-78"/>
              </a:rPr>
              <a:t> باید در نیمه بالایی محدوده نرمال </a:t>
            </a: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نگه داشته شود .</a:t>
            </a:r>
            <a:endParaRPr lang="en-US" sz="3000" b="1" dirty="0">
              <a:solidFill>
                <a:schemeClr val="tx1"/>
              </a:solidFill>
              <a:latin typeface="Times New Roman" pitchFamily="18" charset="0"/>
              <a:cs typeface="B Titr" pitchFamily="2" charset="-78"/>
            </a:endParaRPr>
          </a:p>
          <a:p>
            <a:pPr algn="r" rtl="1">
              <a:lnSpc>
                <a:spcPts val="6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US" sz="3000" b="1" dirty="0">
                <a:solidFill>
                  <a:srgbClr val="FF0000"/>
                </a:solidFill>
                <a:latin typeface="Times New Roman" pitchFamily="18" charset="0"/>
                <a:cs typeface="B Titr" pitchFamily="2" charset="-78"/>
              </a:rPr>
              <a:t>Free T4     1.4 to 2.3 ng/dl</a:t>
            </a:r>
            <a:endParaRPr lang="fa-IR" sz="3000" b="1" dirty="0">
              <a:solidFill>
                <a:srgbClr val="FF0000"/>
              </a:solidFill>
              <a:latin typeface="Times New Roman" pitchFamily="18" charset="0"/>
              <a:cs typeface="B Titr" pitchFamily="2" charset="-78"/>
            </a:endParaRPr>
          </a:p>
          <a:p>
            <a:pPr algn="r" rtl="1">
              <a:lnSpc>
                <a:spcPts val="6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</a:t>
            </a:r>
            <a:r>
              <a:rPr lang="en-US" sz="3000" b="1" dirty="0">
                <a:solidFill>
                  <a:srgbClr val="FF0000"/>
                </a:solidFill>
                <a:latin typeface="Times New Roman" pitchFamily="18" charset="0"/>
                <a:cs typeface="B Titr" pitchFamily="2" charset="-78"/>
              </a:rPr>
              <a:t>TSH</a:t>
            </a: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در نیمه پایینی محدوده نرمال </a:t>
            </a:r>
            <a:r>
              <a:rPr lang="fa-IR" sz="3000" b="1" dirty="0">
                <a:solidFill>
                  <a:srgbClr val="FF0000"/>
                </a:solidFill>
                <a:latin typeface="Times New Roman" pitchFamily="18" charset="0"/>
                <a:cs typeface="B Titr" pitchFamily="2" charset="-78"/>
              </a:rPr>
              <a:t>( </a:t>
            </a:r>
            <a:r>
              <a:rPr lang="en-US" sz="3000" b="1" dirty="0">
                <a:solidFill>
                  <a:srgbClr val="FF0000"/>
                </a:solidFill>
                <a:latin typeface="Times New Roman" pitchFamily="18" charset="0"/>
                <a:cs typeface="B Titr" pitchFamily="2" charset="-78"/>
              </a:rPr>
              <a:t>0/5 - 2 mu/lit</a:t>
            </a:r>
            <a:r>
              <a:rPr lang="fa-IR" sz="3000" b="1" dirty="0">
                <a:solidFill>
                  <a:srgbClr val="FF0000"/>
                </a:solidFill>
                <a:latin typeface="Times New Roman" pitchFamily="18" charset="0"/>
                <a:cs typeface="B Titr" pitchFamily="2" charset="-78"/>
              </a:rPr>
              <a:t> </a:t>
            </a: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) </a:t>
            </a:r>
            <a:endParaRPr lang="fa-IR" sz="3000" b="1" dirty="0">
              <a:solidFill>
                <a:srgbClr val="FF6969"/>
              </a:solidFill>
              <a:latin typeface="Times New Roman" pitchFamily="18" charset="0"/>
              <a:cs typeface="B Titr" pitchFamily="2" charset="-78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962400" y="533400"/>
            <a:ext cx="44196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a-IR" sz="3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B Titr" pitchFamily="2" charset="-78"/>
              </a:rPr>
              <a:t>تعدیل دوز لووتیروکسین :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B Titr" pitchFamily="2" charset="-78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990600"/>
            <a:ext cx="7848600" cy="5867400"/>
          </a:xfrm>
        </p:spPr>
        <p:txBody>
          <a:bodyPr>
            <a:noAutofit/>
          </a:bodyPr>
          <a:lstStyle/>
          <a:p>
            <a:pPr algn="r" rtl="1">
              <a:lnSpc>
                <a:spcPts val="54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fa-IR" sz="29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چک کردن تاریخ انقضا</a:t>
            </a:r>
          </a:p>
          <a:p>
            <a:pPr algn="r" rtl="1">
              <a:lnSpc>
                <a:spcPts val="54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fa-IR" sz="29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شرایط نگهداری</a:t>
            </a:r>
          </a:p>
          <a:p>
            <a:pPr algn="r" rtl="1">
              <a:lnSpc>
                <a:spcPts val="54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fa-IR" sz="29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 30 دقیقه قبل از تغذیه</a:t>
            </a:r>
          </a:p>
          <a:p>
            <a:pPr algn="r" rtl="1">
              <a:lnSpc>
                <a:spcPts val="54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fa-IR" sz="29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حل کردن و نگه داشتن توصیه نمی شود.</a:t>
            </a:r>
          </a:p>
          <a:p>
            <a:pPr algn="r" rtl="1">
              <a:lnSpc>
                <a:spcPts val="54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fa-IR" sz="29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عدم مصرف شیر خشک سویا و یا آهن</a:t>
            </a:r>
          </a:p>
          <a:p>
            <a:pPr algn="r" rtl="1">
              <a:lnSpc>
                <a:spcPts val="54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fa-IR" sz="29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با ترکیبات کلسیم دار 4 ساعت فاصله داشته باشد .</a:t>
            </a:r>
          </a:p>
          <a:p>
            <a:pPr algn="r" rtl="1">
              <a:lnSpc>
                <a:spcPts val="54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fa-IR" sz="29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با ترکیبات آهن دار 2- 1 ساعت فاصله داشته باشد .</a:t>
            </a:r>
          </a:p>
          <a:p>
            <a:pPr algn="r" rtl="1">
              <a:lnSpc>
                <a:spcPts val="54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fa-IR" sz="29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استفراغ در کمتر از نیم ساعت، تکرار دارو</a:t>
            </a:r>
            <a:endParaRPr lang="fa-IR" sz="2900" b="1" dirty="0">
              <a:solidFill>
                <a:srgbClr val="FF6969"/>
              </a:solidFill>
              <a:latin typeface="Times New Roman" pitchFamily="18" charset="0"/>
              <a:cs typeface="B Titr" pitchFamily="2" charset="-78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276600" y="152400"/>
            <a:ext cx="52578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sz="3200" b="1" dirty="0">
                <a:solidFill>
                  <a:srgbClr val="C00000"/>
                </a:solidFill>
                <a:latin typeface="Times New Roman" pitchFamily="18" charset="0"/>
                <a:ea typeface="+mj-ea"/>
                <a:cs typeface="B Titr" pitchFamily="2" charset="-78"/>
              </a:rPr>
              <a:t>روش مصرف قرص </a:t>
            </a:r>
            <a:r>
              <a:rPr kumimoji="0" lang="fa-IR" sz="3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B Titr" pitchFamily="2" charset="-78"/>
              </a:rPr>
              <a:t>لووتیروکسین :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B Titr" pitchFamily="2" charset="-78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600200"/>
            <a:ext cx="7620000" cy="4876800"/>
          </a:xfrm>
        </p:spPr>
        <p:txBody>
          <a:bodyPr>
            <a:noAutofit/>
          </a:bodyPr>
          <a:lstStyle/>
          <a:p>
            <a:pPr algn="r" rtl="1">
              <a:lnSpc>
                <a:spcPts val="6200"/>
              </a:lnSpc>
              <a:spcBef>
                <a:spcPts val="0"/>
              </a:spcBef>
            </a:pP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ابتدای نوزادی :</a:t>
            </a:r>
          </a:p>
          <a:p>
            <a:pPr algn="r" rtl="1">
              <a:lnSpc>
                <a:spcPts val="62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بدون علامت اختصاصی، وزن و قد نرمال</a:t>
            </a:r>
          </a:p>
          <a:p>
            <a:pPr algn="r" rtl="1">
              <a:lnSpc>
                <a:spcPts val="62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زردی طول کشیده</a:t>
            </a:r>
          </a:p>
          <a:p>
            <a:pPr algn="r" rtl="1">
              <a:lnSpc>
                <a:spcPts val="62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اختلال در شیر خوردن</a:t>
            </a:r>
          </a:p>
          <a:p>
            <a:pPr algn="r" rtl="1">
              <a:lnSpc>
                <a:spcPts val="62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پف آلودگی و خواب آلودگی</a:t>
            </a:r>
          </a:p>
          <a:p>
            <a:pPr algn="r" rtl="1">
              <a:lnSpc>
                <a:spcPts val="62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بزرگی زبان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4600" y="457200"/>
            <a:ext cx="5867400" cy="914400"/>
          </a:xfrm>
        </p:spPr>
        <p:txBody>
          <a:bodyPr>
            <a:noAutofit/>
          </a:bodyPr>
          <a:lstStyle/>
          <a:p>
            <a:pPr algn="r" rtl="1"/>
            <a:r>
              <a:rPr lang="fa-IR" sz="3000" b="1" dirty="0">
                <a:solidFill>
                  <a:srgbClr val="E20000"/>
                </a:solidFill>
                <a:latin typeface="Times New Roman" pitchFamily="18" charset="0"/>
                <a:cs typeface="B Titr" pitchFamily="2" charset="-78"/>
              </a:rPr>
              <a:t>علایم بیماری کم کاری تیروئید مادرزادی :</a:t>
            </a:r>
            <a:endParaRPr lang="en-US" sz="3000" b="1" dirty="0">
              <a:solidFill>
                <a:srgbClr val="E20000"/>
              </a:solidFill>
              <a:latin typeface="Times New Roman" pitchFamily="18" charset="0"/>
              <a:cs typeface="B Titr" pitchFamily="2" charset="-78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828800"/>
            <a:ext cx="7620000" cy="4114800"/>
          </a:xfrm>
        </p:spPr>
        <p:txBody>
          <a:bodyPr>
            <a:noAutofit/>
          </a:bodyPr>
          <a:lstStyle/>
          <a:p>
            <a:pPr algn="r" rtl="1">
              <a:lnSpc>
                <a:spcPts val="6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تاکی کاردی</a:t>
            </a:r>
          </a:p>
          <a:p>
            <a:pPr algn="r" rtl="1">
              <a:lnSpc>
                <a:spcPts val="6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اختلال خواب</a:t>
            </a:r>
          </a:p>
          <a:p>
            <a:pPr algn="r" rtl="1">
              <a:lnSpc>
                <a:spcPts val="6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عدم وزن گیری</a:t>
            </a:r>
          </a:p>
          <a:p>
            <a:pPr algn="r" rtl="1">
              <a:lnSpc>
                <a:spcPts val="6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کرانیوسین استوزیس</a:t>
            </a:r>
          </a:p>
          <a:p>
            <a:pPr algn="r" rtl="1">
              <a:lnSpc>
                <a:spcPts val="6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عصبی بودن بیش از حد</a:t>
            </a:r>
            <a:endParaRPr lang="fa-IR" sz="3000" b="1" dirty="0">
              <a:solidFill>
                <a:srgbClr val="FF6969"/>
              </a:solidFill>
              <a:latin typeface="Times New Roman" pitchFamily="18" charset="0"/>
              <a:cs typeface="B Titr" pitchFamily="2" charset="-78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962400" y="762000"/>
            <a:ext cx="44196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a-IR" sz="3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B Titr" pitchFamily="2" charset="-78"/>
              </a:rPr>
              <a:t>علایم</a:t>
            </a:r>
            <a:r>
              <a:rPr kumimoji="0" lang="fa-IR" sz="3200" b="1" i="0" u="none" strike="noStrike" kern="1200" cap="none" spc="0" normalizeH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B Titr" pitchFamily="2" charset="-78"/>
              </a:rPr>
              <a:t> درمان بیش از حد :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B Titr" pitchFamily="2" charset="-78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295400" y="1447800"/>
            <a:ext cx="62484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a-IR" sz="4000" b="1" i="0" u="none" strike="noStrike" kern="1200" cap="none" spc="0" normalizeH="0" baseline="0" noProof="0" dirty="0">
                <a:ln>
                  <a:noFill/>
                </a:ln>
                <a:solidFill>
                  <a:srgbClr val="FA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B Titr" pitchFamily="2" charset="-78"/>
              </a:rPr>
              <a:t>رکن اساسی موفقیت در درمان :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rgbClr val="FA0000"/>
              </a:solidFill>
              <a:effectLst/>
              <a:uLnTx/>
              <a:uFillTx/>
              <a:latin typeface="Times New Roman" pitchFamily="18" charset="0"/>
              <a:ea typeface="+mj-ea"/>
              <a:cs typeface="B Titr" pitchFamily="2" charset="-78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676400" y="3276600"/>
            <a:ext cx="5638800" cy="1219200"/>
          </a:xfrm>
        </p:spPr>
        <p:txBody>
          <a:bodyPr>
            <a:normAutofit/>
          </a:bodyPr>
          <a:lstStyle/>
          <a:p>
            <a:r>
              <a:rPr lang="fa-IR" sz="4800" dirty="0">
                <a:solidFill>
                  <a:srgbClr val="355C8B"/>
                </a:solidFill>
                <a:cs typeface="B Titr" pitchFamily="2" charset="-78"/>
              </a:rPr>
              <a:t>آموزش والدین </a:t>
            </a:r>
            <a:endParaRPr lang="en-US" sz="4800" dirty="0">
              <a:solidFill>
                <a:srgbClr val="355C8B"/>
              </a:solidFill>
              <a:cs typeface="B Titr" pitchFamily="2" charset="-78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295400"/>
            <a:ext cx="8001000" cy="5486400"/>
          </a:xfrm>
        </p:spPr>
        <p:txBody>
          <a:bodyPr>
            <a:noAutofit/>
          </a:bodyPr>
          <a:lstStyle/>
          <a:p>
            <a:pPr algn="r" rtl="1">
              <a:lnSpc>
                <a:spcPts val="59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ویزیت های منظم و انجام آزمایش های هورمونی تیروئید</a:t>
            </a:r>
          </a:p>
          <a:p>
            <a:pPr algn="r" rtl="1">
              <a:lnSpc>
                <a:spcPts val="5900"/>
              </a:lnSpc>
              <a:spcBef>
                <a:spcPts val="0"/>
              </a:spcBef>
            </a:pP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  -  2 تا 4 هفته پس از شروع درمان</a:t>
            </a:r>
          </a:p>
          <a:p>
            <a:pPr algn="r" rtl="1">
              <a:lnSpc>
                <a:spcPts val="5900"/>
              </a:lnSpc>
              <a:spcBef>
                <a:spcPts val="0"/>
              </a:spcBef>
            </a:pP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  - هر 2 ماه در طول 6 ماه اول زندگی</a:t>
            </a:r>
          </a:p>
          <a:p>
            <a:pPr algn="r" rtl="1">
              <a:lnSpc>
                <a:spcPts val="5900"/>
              </a:lnSpc>
              <a:spcBef>
                <a:spcPts val="0"/>
              </a:spcBef>
            </a:pP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  - هر 3 ماه بین 6 تا 36 ماهگی</a:t>
            </a:r>
          </a:p>
          <a:p>
            <a:pPr algn="r" rtl="1">
              <a:lnSpc>
                <a:spcPts val="5900"/>
              </a:lnSpc>
              <a:spcBef>
                <a:spcPts val="0"/>
              </a:spcBef>
            </a:pP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  - هر 6-3 ماه پس از 36 ماهگی</a:t>
            </a:r>
          </a:p>
          <a:p>
            <a:pPr algn="r" rtl="1">
              <a:lnSpc>
                <a:spcPts val="5900"/>
              </a:lnSpc>
              <a:spcBef>
                <a:spcPts val="0"/>
              </a:spcBef>
            </a:pP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  -  4-2 هفته پس از تغییر دوز لووتیروکسین</a:t>
            </a:r>
          </a:p>
          <a:p>
            <a:pPr algn="r" rtl="1">
              <a:lnSpc>
                <a:spcPts val="59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اندازه گیری قد و وزن 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429000" y="304800"/>
            <a:ext cx="49530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a-IR" sz="3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B Titr" pitchFamily="2" charset="-78"/>
              </a:rPr>
              <a:t>پیگیری و مراقبت بیماران :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B Titr" pitchFamily="2" charset="-78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295400"/>
            <a:ext cx="7696200" cy="5257800"/>
          </a:xfrm>
        </p:spPr>
        <p:txBody>
          <a:bodyPr>
            <a:noAutofit/>
          </a:bodyPr>
          <a:lstStyle/>
          <a:p>
            <a:pPr algn="just" rtl="1">
              <a:lnSpc>
                <a:spcPts val="58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fa-IR" sz="29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بعد از سه سالگی</a:t>
            </a:r>
          </a:p>
          <a:p>
            <a:pPr algn="just" rtl="1">
              <a:lnSpc>
                <a:spcPts val="5800"/>
              </a:lnSpc>
              <a:spcBef>
                <a:spcPts val="0"/>
              </a:spcBef>
            </a:pPr>
            <a:r>
              <a:rPr lang="fa-IR" sz="29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  الف) قطع قرص و انجام </a:t>
            </a:r>
            <a:r>
              <a:rPr lang="en-US" sz="29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TSH</a:t>
            </a:r>
            <a:r>
              <a:rPr lang="fa-IR" sz="29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و </a:t>
            </a:r>
            <a:r>
              <a:rPr lang="en-US" sz="29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T4</a:t>
            </a:r>
            <a:r>
              <a:rPr lang="fa-IR" sz="29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پس از 4 هفته</a:t>
            </a:r>
          </a:p>
          <a:p>
            <a:pPr algn="just" rtl="1">
              <a:lnSpc>
                <a:spcPts val="5800"/>
              </a:lnSpc>
              <a:spcBef>
                <a:spcPts val="0"/>
              </a:spcBef>
            </a:pPr>
            <a:r>
              <a:rPr lang="fa-IR" sz="29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  ب) کاهـش دوز قرص به نصف و انجـام </a:t>
            </a:r>
            <a:r>
              <a:rPr lang="en-US" sz="29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TSH</a:t>
            </a:r>
            <a:r>
              <a:rPr lang="fa-IR" sz="29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و </a:t>
            </a:r>
            <a:r>
              <a:rPr lang="en-US" sz="29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T4</a:t>
            </a:r>
            <a:r>
              <a:rPr lang="fa-IR" sz="29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پس</a:t>
            </a:r>
          </a:p>
          <a:p>
            <a:pPr algn="just" rtl="1">
              <a:lnSpc>
                <a:spcPts val="5800"/>
              </a:lnSpc>
              <a:spcBef>
                <a:spcPts val="0"/>
              </a:spcBef>
            </a:pPr>
            <a:r>
              <a:rPr lang="fa-IR" sz="29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         از 4 هفته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" y="152400"/>
            <a:ext cx="83820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a-IR" sz="3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B Titr" pitchFamily="2" charset="-78"/>
              </a:rPr>
              <a:t>بررسی گذرا و یا دایمی بودن بیماری در بیماران تحت درمان :</a:t>
            </a:r>
            <a:endParaRPr kumimoji="0" lang="en-US" sz="3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B Titr" pitchFamily="2" charset="-78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295400"/>
            <a:ext cx="8077200" cy="4800600"/>
          </a:xfrm>
        </p:spPr>
        <p:txBody>
          <a:bodyPr>
            <a:noAutofit/>
          </a:bodyPr>
          <a:lstStyle/>
          <a:p>
            <a:pPr algn="just" rtl="1">
              <a:lnSpc>
                <a:spcPts val="6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درمان به موقع، ضریب هوشی مناسب</a:t>
            </a:r>
          </a:p>
          <a:p>
            <a:pPr algn="just" rtl="1">
              <a:lnSpc>
                <a:spcPts val="6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تأخیر در شروع درمان یا درمان کمتر از نرمال، کاهش</a:t>
            </a:r>
          </a:p>
          <a:p>
            <a:pPr algn="just" rtl="1">
              <a:lnSpc>
                <a:spcPts val="6000"/>
              </a:lnSpc>
              <a:spcBef>
                <a:spcPts val="0"/>
              </a:spcBef>
            </a:pP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  ضریب هوشی</a:t>
            </a:r>
          </a:p>
          <a:p>
            <a:pPr algn="just" rtl="1">
              <a:lnSpc>
                <a:spcPts val="6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اختلالات خفیف سایکوموتور، حرکات ظریف، اختلالات   </a:t>
            </a:r>
          </a:p>
          <a:p>
            <a:pPr algn="just" rtl="1">
              <a:lnSpc>
                <a:spcPts val="6000"/>
              </a:lnSpc>
              <a:spcBef>
                <a:spcPts val="0"/>
              </a:spcBef>
            </a:pP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  یادگیری</a:t>
            </a:r>
          </a:p>
          <a:p>
            <a:pPr algn="just" rtl="1">
              <a:lnSpc>
                <a:spcPts val="6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آزمون ضریب هوشی در 4 سالگی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334000" y="304800"/>
            <a:ext cx="32004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a-IR" sz="3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B Titr" pitchFamily="2" charset="-78"/>
              </a:rPr>
              <a:t>پیش آگهی :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B Titr" pitchFamily="2" charset="-78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620713"/>
            <a:ext cx="8229600" cy="1143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6600" i="1" dirty="0" err="1">
                <a:solidFill>
                  <a:srgbClr val="FA0000"/>
                </a:solidFill>
                <a:latin typeface="Curlz MT" pitchFamily="82" charset="0"/>
              </a:rPr>
              <a:t>Levothyroxine</a:t>
            </a:r>
            <a:r>
              <a:rPr lang="en-US" sz="6600" i="1" dirty="0">
                <a:solidFill>
                  <a:srgbClr val="FA0000"/>
                </a:solidFill>
                <a:latin typeface="Curlz MT" pitchFamily="82" charset="0"/>
              </a:rPr>
              <a:t> dosage</a:t>
            </a:r>
          </a:p>
        </p:txBody>
      </p:sp>
      <p:graphicFrame>
        <p:nvGraphicFramePr>
          <p:cNvPr id="26642" name="Group 18"/>
          <p:cNvGraphicFramePr>
            <a:graphicFrameLocks noGrp="1"/>
          </p:cNvGraphicFramePr>
          <p:nvPr>
            <p:ph type="tbl" idx="1"/>
          </p:nvPr>
        </p:nvGraphicFramePr>
        <p:xfrm>
          <a:off x="468313" y="2205038"/>
          <a:ext cx="8229600" cy="4022852"/>
        </p:xfrm>
        <a:graphic>
          <a:graphicData uri="http://schemas.openxmlformats.org/drawingml/2006/table">
            <a:tbl>
              <a:tblPr/>
              <a:tblGrid>
                <a:gridCol w="411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49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             </a:t>
                      </a: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</a:t>
                      </a:r>
                      <a:r>
                        <a:rPr kumimoji="0" lang="en-US" sz="28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ivaldi" pitchFamily="66" charset="0"/>
                          <a:cs typeface="Arial" charset="0"/>
                        </a:rPr>
                        <a:t>Age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1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ivaldi" pitchFamily="66" charset="0"/>
                          <a:ea typeface="+mn-ea"/>
                          <a:cs typeface="Arial" charset="0"/>
                        </a:rPr>
                        <a:t>µ</a:t>
                      </a:r>
                      <a:r>
                        <a:rPr kumimoji="0" lang="en-US" sz="2800" b="1" i="1" u="none" strike="noStrike" kern="1200" cap="none" normalizeH="0" baseline="0" dirty="0" err="1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ivaldi" pitchFamily="66" charset="0"/>
                          <a:ea typeface="+mn-ea"/>
                          <a:cs typeface="Arial" charset="0"/>
                        </a:rPr>
                        <a:t>gr</a:t>
                      </a:r>
                      <a:r>
                        <a:rPr kumimoji="0" lang="en-US" sz="2800" b="1" i="1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ivaldi" pitchFamily="66" charset="0"/>
                          <a:ea typeface="+mn-ea"/>
                          <a:cs typeface="Arial" charset="0"/>
                        </a:rPr>
                        <a:t>/kg/day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47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urlz MT" pitchFamily="82" charset="0"/>
                          <a:cs typeface="Arial" charset="0"/>
                        </a:rPr>
                        <a:t>0-6 mo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urlz MT" pitchFamily="82" charset="0"/>
                          <a:cs typeface="Arial" charset="0"/>
                        </a:rPr>
                        <a:t>6-12 mo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urlz MT" pitchFamily="82" charset="0"/>
                          <a:cs typeface="Arial" charset="0"/>
                        </a:rPr>
                        <a:t>1-5 yr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urlz MT" pitchFamily="82" charset="0"/>
                          <a:cs typeface="Arial" charset="0"/>
                        </a:rPr>
                        <a:t>Children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urlz MT" pitchFamily="82" charset="0"/>
                          <a:cs typeface="Arial" charset="0"/>
                        </a:rPr>
                        <a:t>adults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1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696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urlz MT" pitchFamily="82" charset="0"/>
                          <a:ea typeface="+mn-ea"/>
                          <a:cs typeface="Arial" charset="0"/>
                        </a:rPr>
                        <a:t>10-15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1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696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urlz MT" pitchFamily="82" charset="0"/>
                          <a:ea typeface="+mn-ea"/>
                          <a:cs typeface="Arial" charset="0"/>
                        </a:rPr>
                        <a:t>6-8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1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696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urlz MT" pitchFamily="82" charset="0"/>
                          <a:ea typeface="+mn-ea"/>
                          <a:cs typeface="Arial" charset="0"/>
                        </a:rPr>
                        <a:t>5-6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1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696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urlz MT" pitchFamily="82" charset="0"/>
                          <a:ea typeface="+mn-ea"/>
                          <a:cs typeface="Arial" charset="0"/>
                        </a:rPr>
                        <a:t>2-4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1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696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urlz MT" pitchFamily="82" charset="0"/>
                          <a:ea typeface="+mn-ea"/>
                          <a:cs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rot="20858333">
            <a:off x="504826" y="1981199"/>
            <a:ext cx="8058148" cy="1981200"/>
          </a:xfrm>
          <a:prstGeom prst="rect">
            <a:avLst/>
          </a:prstGeom>
        </p:spPr>
        <p:txBody>
          <a:bodyPr wrap="square">
            <a:prstTxWarp prst="textChevron">
              <a:avLst/>
            </a:prstTxWarp>
            <a:spAutoFit/>
            <a:scene3d>
              <a:camera prst="obliqueBottomLef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fa-IR" sz="3600" dirty="0">
                <a:ln>
                  <a:solidFill>
                    <a:srgbClr val="3F6EA7"/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cs typeface="B Titr" pitchFamily="2" charset="-78"/>
              </a:rPr>
              <a:t>همراهی و همدلی شما عزیزان را سپاسگزارم .</a:t>
            </a:r>
            <a:endParaRPr lang="en-US" sz="3600" dirty="0">
              <a:ln>
                <a:solidFill>
                  <a:srgbClr val="3F6EA7"/>
                </a:solidFill>
              </a:ln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86400" y="457200"/>
            <a:ext cx="2590800" cy="914400"/>
          </a:xfrm>
        </p:spPr>
        <p:txBody>
          <a:bodyPr>
            <a:noAutofit/>
          </a:bodyPr>
          <a:lstStyle/>
          <a:p>
            <a:pPr algn="r" rtl="1"/>
            <a:r>
              <a:rPr lang="fa-IR" b="1" dirty="0">
                <a:solidFill>
                  <a:srgbClr val="E20000"/>
                </a:solidFill>
                <a:latin typeface="Times New Roman" pitchFamily="18" charset="0"/>
                <a:cs typeface="B Titr" pitchFamily="2" charset="-78"/>
              </a:rPr>
              <a:t>. . .</a:t>
            </a:r>
            <a:endParaRPr lang="en-US" b="1" dirty="0">
              <a:solidFill>
                <a:srgbClr val="E20000"/>
              </a:solidFill>
              <a:latin typeface="Times New Roman" pitchFamily="18" charset="0"/>
              <a:cs typeface="B Titr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524000"/>
            <a:ext cx="7620000" cy="4800600"/>
          </a:xfrm>
        </p:spPr>
        <p:txBody>
          <a:bodyPr>
            <a:noAutofit/>
          </a:bodyPr>
          <a:lstStyle/>
          <a:p>
            <a:pPr algn="r" rtl="1">
              <a:lnSpc>
                <a:spcPts val="62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رنگ پریدگی</a:t>
            </a:r>
          </a:p>
          <a:p>
            <a:pPr algn="r" rtl="1">
              <a:lnSpc>
                <a:spcPts val="62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هیپوترمی</a:t>
            </a:r>
          </a:p>
          <a:p>
            <a:pPr algn="r" rtl="1">
              <a:lnSpc>
                <a:spcPts val="62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یبوست</a:t>
            </a:r>
          </a:p>
          <a:p>
            <a:pPr algn="r" rtl="1">
              <a:lnSpc>
                <a:spcPts val="62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کم تحرکی</a:t>
            </a:r>
          </a:p>
          <a:p>
            <a:pPr algn="r" rtl="1">
              <a:lnSpc>
                <a:spcPts val="62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فونتانل بزرگ</a:t>
            </a:r>
          </a:p>
          <a:p>
            <a:pPr algn="r" rtl="1">
              <a:lnSpc>
                <a:spcPts val="62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fa-IR" sz="3000" b="1" dirty="0">
                <a:solidFill>
                  <a:schemeClr val="tx1"/>
                </a:solidFill>
                <a:latin typeface="Times New Roman" pitchFamily="18" charset="0"/>
                <a:cs typeface="B Titr" pitchFamily="2" charset="-78"/>
              </a:rPr>
              <a:t> آپنه و گرفتگی بینی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908720"/>
            <a:ext cx="8324503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548680"/>
            <a:ext cx="8280920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836712"/>
            <a:ext cx="8496944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>
                <a:solidFill>
                  <a:srgbClr val="FF0000"/>
                </a:solidFill>
                <a:latin typeface="Thames New" pitchFamily="2" charset="0"/>
                <a:cs typeface="2  Baran" pitchFamily="2" charset="-78"/>
              </a:rPr>
              <a:t>Radiologic findings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en-US" b="1" dirty="0"/>
              <a:t>BA retardation </a:t>
            </a:r>
            <a:r>
              <a:rPr lang="en-US" b="1" dirty="0">
                <a:solidFill>
                  <a:srgbClr val="66CCFF"/>
                </a:solidFill>
              </a:rPr>
              <a:t>(60%)</a:t>
            </a:r>
          </a:p>
          <a:p>
            <a:pPr>
              <a:lnSpc>
                <a:spcPct val="90000"/>
              </a:lnSpc>
              <a:defRPr/>
            </a:pPr>
            <a:r>
              <a:rPr lang="en-US" b="1" dirty="0" err="1"/>
              <a:t>Epiphyseal</a:t>
            </a:r>
            <a:r>
              <a:rPr lang="en-US" b="1" dirty="0"/>
              <a:t> </a:t>
            </a:r>
            <a:r>
              <a:rPr lang="en-US" b="1" dirty="0" err="1"/>
              <a:t>dysgenesis</a:t>
            </a:r>
            <a:endParaRPr lang="en-US" b="1" dirty="0"/>
          </a:p>
          <a:p>
            <a:pPr>
              <a:lnSpc>
                <a:spcPct val="90000"/>
              </a:lnSpc>
              <a:defRPr/>
            </a:pPr>
            <a:r>
              <a:rPr lang="en-US" b="1" dirty="0"/>
              <a:t>Vertebral deformity</a:t>
            </a:r>
          </a:p>
          <a:p>
            <a:pPr>
              <a:lnSpc>
                <a:spcPct val="90000"/>
              </a:lnSpc>
              <a:defRPr/>
            </a:pPr>
            <a:r>
              <a:rPr lang="en-US" b="1" dirty="0"/>
              <a:t>Large fontanel</a:t>
            </a:r>
          </a:p>
          <a:p>
            <a:pPr>
              <a:lnSpc>
                <a:spcPct val="90000"/>
              </a:lnSpc>
              <a:defRPr/>
            </a:pPr>
            <a:r>
              <a:rPr lang="en-US" b="1" dirty="0" err="1"/>
              <a:t>Wormian</a:t>
            </a:r>
            <a:r>
              <a:rPr lang="en-US" b="1" dirty="0"/>
              <a:t> bones</a:t>
            </a:r>
          </a:p>
          <a:p>
            <a:pPr>
              <a:lnSpc>
                <a:spcPct val="90000"/>
              </a:lnSpc>
              <a:defRPr/>
            </a:pPr>
            <a:r>
              <a:rPr lang="en-US" b="1" dirty="0"/>
              <a:t>Enlarged round </a:t>
            </a:r>
            <a:r>
              <a:rPr lang="en-US" b="1" dirty="0" err="1"/>
              <a:t>sella</a:t>
            </a:r>
            <a:endParaRPr lang="en-US" b="1" dirty="0"/>
          </a:p>
          <a:p>
            <a:pPr>
              <a:lnSpc>
                <a:spcPct val="90000"/>
              </a:lnSpc>
              <a:defRPr/>
            </a:pPr>
            <a:r>
              <a:rPr lang="en-US" b="1" dirty="0"/>
              <a:t>Cardiac enlargement</a:t>
            </a:r>
          </a:p>
          <a:p>
            <a:pPr>
              <a:lnSpc>
                <a:spcPct val="90000"/>
              </a:lnSpc>
              <a:defRPr/>
            </a:pPr>
            <a:r>
              <a:rPr lang="en-US" b="1" dirty="0"/>
              <a:t>Delayed dental eruption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12022908</TotalTime>
  <Words>1675</Words>
  <Application>Microsoft Office PowerPoint</Application>
  <PresentationFormat>On-screen Show (4:3)</PresentationFormat>
  <Paragraphs>238</Paragraphs>
  <Slides>46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9" baseType="lpstr">
      <vt:lpstr>Arial</vt:lpstr>
      <vt:lpstr>B Tabassom</vt:lpstr>
      <vt:lpstr>B Titr</vt:lpstr>
      <vt:lpstr>Calibri</vt:lpstr>
      <vt:lpstr>Curlz MT</vt:lpstr>
      <vt:lpstr>Gabriola</vt:lpstr>
      <vt:lpstr>Harrington</vt:lpstr>
      <vt:lpstr>Tahoma</vt:lpstr>
      <vt:lpstr>Thames New</vt:lpstr>
      <vt:lpstr>Times New Roman</vt:lpstr>
      <vt:lpstr>Vivaldi</vt:lpstr>
      <vt:lpstr>Wingdings</vt:lpstr>
      <vt:lpstr>Office Theme</vt:lpstr>
      <vt:lpstr>PowerPoint Presentation</vt:lpstr>
      <vt:lpstr>Diagnosis, Treatment &amp; Follow up in Congenital Hypothyroidism </vt:lpstr>
      <vt:lpstr>اتیولوژی بیماری کم کاری تیروئید مادرزادی :</vt:lpstr>
      <vt:lpstr>علایم بیماری کم کاری تیروئید مادرزادی :</vt:lpstr>
      <vt:lpstr>. . .</vt:lpstr>
      <vt:lpstr>PowerPoint Presentation</vt:lpstr>
      <vt:lpstr>PowerPoint Presentation</vt:lpstr>
      <vt:lpstr>PowerPoint Presentation</vt:lpstr>
      <vt:lpstr>Radiologic findings</vt:lpstr>
      <vt:lpstr>ریسک فاکتورهای مستعد کننده هیپوتیروئیدی مادرزادی :</vt:lpstr>
      <vt:lpstr>عـوارض :</vt:lpstr>
      <vt:lpstr>حد تمایز آزمون TSH در برنامه غربالگری نوزادان در ایران :</vt:lpstr>
      <vt:lpstr>دستورالعمل غربالگری در نوزادان بستری در بیمارستان :</vt:lpstr>
      <vt:lpstr>اندیکاسیون غربالگری مجدد :</vt:lpstr>
      <vt:lpstr>PowerPoint Presentation</vt:lpstr>
      <vt:lpstr>تفسیر آزمایشات</vt:lpstr>
      <vt:lpstr>PowerPoint Presentation</vt:lpstr>
      <vt:lpstr>مثال</vt:lpstr>
      <vt:lpstr>PowerPoint Presentation</vt:lpstr>
      <vt:lpstr>PowerPoint Presentation</vt:lpstr>
      <vt:lpstr>PowerPoint Presentation</vt:lpstr>
      <vt:lpstr>Follow  up</vt:lpstr>
      <vt:lpstr>PowerPoint Presentation</vt:lpstr>
      <vt:lpstr>مثال</vt:lpstr>
      <vt:lpstr>PowerPoint Presentation</vt:lpstr>
      <vt:lpstr>PowerPoint Presentation</vt:lpstr>
      <vt:lpstr>PowerPoint Presentation</vt:lpstr>
      <vt:lpstr>PowerPoint Presentation</vt:lpstr>
      <vt:lpstr>مثال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Levothyroxine dosage</vt:lpstr>
      <vt:lpstr>PowerPoint Presentation</vt:lpstr>
    </vt:vector>
  </TitlesOfParts>
  <Company>Shahi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Fariba</dc:creator>
  <cp:lastModifiedBy>it</cp:lastModifiedBy>
  <cp:revision>221</cp:revision>
  <dcterms:created xsi:type="dcterms:W3CDTF">2014-06-04T17:02:54Z</dcterms:created>
  <dcterms:modified xsi:type="dcterms:W3CDTF">2024-01-30T09:13:07Z</dcterms:modified>
</cp:coreProperties>
</file>